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slides/slide27.xml" ContentType="application/vnd.openxmlformats-officedocument.presentationml.slide+xml"/>
  <Override PartName="/ppt/slides/slide28.xml" ContentType="application/vnd.openxmlformats-officedocument.presentationml.slide+xml"/>
  <Override PartName="/ppt/slides/slide29.xml" ContentType="application/vnd.openxmlformats-officedocument.presentationml.slide+xml"/>
  <Override PartName="/ppt/slides/slide30.xml" ContentType="application/vnd.openxmlformats-officedocument.presentationml.slide+xml"/>
  <Override PartName="/ppt/slides/slide31.xml" ContentType="application/vnd.openxmlformats-officedocument.presentationml.slide+xml"/>
  <Override PartName="/ppt/slides/slide32.xml" ContentType="application/vnd.openxmlformats-officedocument.presentationml.slide+xml"/>
  <Override PartName="/ppt/slides/slide33.xml" ContentType="application/vnd.openxmlformats-officedocument.presentationml.slide+xml"/>
  <Override PartName="/ppt/slides/slide34.xml" ContentType="application/vnd.openxmlformats-officedocument.presentationml.slide+xml"/>
  <Override PartName="/ppt/slides/slide35.xml" ContentType="application/vnd.openxmlformats-officedocument.presentationml.slide+xml"/>
  <Override PartName="/ppt/slides/slide36.xml" ContentType="application/vnd.openxmlformats-officedocument.presentationml.slide+xml"/>
  <Override PartName="/ppt/slides/slide37.xml" ContentType="application/vnd.openxmlformats-officedocument.presentationml.slide+xml"/>
  <Override PartName="/ppt/slides/slide38.xml" ContentType="application/vnd.openxmlformats-officedocument.presentationml.slide+xml"/>
  <Override PartName="/ppt/slides/slide39.xml" ContentType="application/vnd.openxmlformats-officedocument.presentationml.slide+xml"/>
  <Override PartName="/ppt/slides/slide40.xml" ContentType="application/vnd.openxmlformats-officedocument.presentationml.slide+xml"/>
  <Override PartName="/ppt/slides/slide41.xml" ContentType="application/vnd.openxmlformats-officedocument.presentationml.slide+xml"/>
  <Override PartName="/ppt/slides/slide42.xml" ContentType="application/vnd.openxmlformats-officedocument.presentationml.slide+xml"/>
  <Override PartName="/ppt/slides/slide43.xml" ContentType="application/vnd.openxmlformats-officedocument.presentationml.slide+xml"/>
  <Override PartName="/ppt/slides/slide44.xml" ContentType="application/vnd.openxmlformats-officedocument.presentationml.slide+xml"/>
  <Override PartName="/ppt/slides/slide45.xml" ContentType="application/vnd.openxmlformats-officedocument.presentationml.slide+xml"/>
  <Override PartName="/ppt/slides/slide46.xml" ContentType="application/vnd.openxmlformats-officedocument.presentationml.slide+xml"/>
  <Override PartName="/ppt/slides/slide47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852" r:id="rId1"/>
  </p:sldMasterIdLst>
  <p:notesMasterIdLst>
    <p:notesMasterId r:id="rId49"/>
  </p:notesMasterIdLst>
  <p:sldIdLst>
    <p:sldId id="256" r:id="rId2"/>
    <p:sldId id="257" r:id="rId3"/>
    <p:sldId id="258" r:id="rId4"/>
    <p:sldId id="259" r:id="rId5"/>
    <p:sldId id="260" r:id="rId6"/>
    <p:sldId id="261" r:id="rId7"/>
    <p:sldId id="262" r:id="rId8"/>
    <p:sldId id="263" r:id="rId9"/>
    <p:sldId id="264" r:id="rId10"/>
    <p:sldId id="265" r:id="rId11"/>
    <p:sldId id="266" r:id="rId12"/>
    <p:sldId id="267" r:id="rId13"/>
    <p:sldId id="268" r:id="rId14"/>
    <p:sldId id="269" r:id="rId15"/>
    <p:sldId id="270" r:id="rId16"/>
    <p:sldId id="271" r:id="rId17"/>
    <p:sldId id="272" r:id="rId18"/>
    <p:sldId id="273" r:id="rId19"/>
    <p:sldId id="274" r:id="rId20"/>
    <p:sldId id="276" r:id="rId21"/>
    <p:sldId id="277" r:id="rId22"/>
    <p:sldId id="278" r:id="rId23"/>
    <p:sldId id="279" r:id="rId24"/>
    <p:sldId id="280" r:id="rId25"/>
    <p:sldId id="282" r:id="rId26"/>
    <p:sldId id="281" r:id="rId27"/>
    <p:sldId id="283" r:id="rId28"/>
    <p:sldId id="285" r:id="rId29"/>
    <p:sldId id="286" r:id="rId30"/>
    <p:sldId id="307" r:id="rId31"/>
    <p:sldId id="308" r:id="rId32"/>
    <p:sldId id="293" r:id="rId33"/>
    <p:sldId id="309" r:id="rId34"/>
    <p:sldId id="294" r:id="rId35"/>
    <p:sldId id="295" r:id="rId36"/>
    <p:sldId id="296" r:id="rId37"/>
    <p:sldId id="297" r:id="rId38"/>
    <p:sldId id="299" r:id="rId39"/>
    <p:sldId id="300" r:id="rId40"/>
    <p:sldId id="310" r:id="rId41"/>
    <p:sldId id="301" r:id="rId42"/>
    <p:sldId id="302" r:id="rId43"/>
    <p:sldId id="303" r:id="rId44"/>
    <p:sldId id="304" r:id="rId45"/>
    <p:sldId id="305" r:id="rId46"/>
    <p:sldId id="311" r:id="rId47"/>
    <p:sldId id="306" r:id="rId48"/>
  </p:sldIdLst>
  <p:sldSz cx="9144000" cy="6858000" type="screen4x3"/>
  <p:notesSz cx="6858000" cy="9144000"/>
  <p:defaultTextStyle>
    <a:defPPr>
      <a:defRPr lang="ko-KR"/>
    </a:defPPr>
    <a:lvl1pPr marL="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 xmlns="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 xmlns="">
        <p15:guide id="1" orient="horz" pos="2880">
          <p15:clr>
            <a:srgbClr val="A4A3A4"/>
          </p15:clr>
        </p15:guide>
        <p15:guide id="2" pos="2160">
          <p15:clr>
            <a:srgbClr val="A4A3A4"/>
          </p15:clr>
        </p15:guide>
      </p15:notes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DAEEC4"/>
    <a:srgbClr val="D0EAB4"/>
    <a:srgbClr val="C0E399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xmlns="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DA37D80-6434-44D0-A028-1B22A696006F}" styleName="밝은 스타일 3 - 강조 2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2"/>
              </a:solidFill>
            </a:ln>
          </a:left>
          <a:right>
            <a:ln w="12700" cmpd="sng">
              <a:solidFill>
                <a:schemeClr val="accent2"/>
              </a:solidFill>
            </a:ln>
          </a:right>
          <a:top>
            <a:ln w="12700" cmpd="sng">
              <a:solidFill>
                <a:schemeClr val="accent2"/>
              </a:solidFill>
            </a:ln>
          </a:top>
          <a:bottom>
            <a:ln w="12700" cmpd="sng">
              <a:solidFill>
                <a:schemeClr val="accent2"/>
              </a:solidFill>
            </a:ln>
          </a:bottom>
          <a:insideH>
            <a:ln w="12700" cmpd="sng">
              <a:solidFill>
                <a:schemeClr val="accent2"/>
              </a:solidFill>
            </a:ln>
          </a:insideH>
          <a:insideV>
            <a:ln w="12700" cmpd="sng">
              <a:solidFill>
                <a:schemeClr val="accent2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2">
              <a:alpha val="20000"/>
            </a:schemeClr>
          </a:solidFill>
        </a:fill>
      </a:tcStyle>
    </a:band1H>
    <a:band1V>
      <a:tcStyle>
        <a:tcBdr/>
        <a:fill>
          <a:solidFill>
            <a:schemeClr val="accent2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2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2"/>
              </a:solidFill>
            </a:ln>
          </a:bottom>
        </a:tcBdr>
        <a:fill>
          <a:noFill/>
        </a:fill>
      </a:tcStyle>
    </a:firstRow>
  </a:tblStyle>
  <a:tblStyle styleId="{ED083AE6-46FA-4A59-8FB0-9F97EB10719F}" styleName="밝은 스타일 3 - 강조 4">
    <a:wholeTbl>
      <a:tcTxStyle>
        <a:fontRef idx="minor">
          <a:scrgbClr r="0" g="0" b="0"/>
        </a:fontRef>
        <a:schemeClr val="tx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 w="12700" cmpd="sng">
              <a:solidFill>
                <a:schemeClr val="accent4"/>
              </a:solidFill>
            </a:ln>
          </a:insideV>
        </a:tcBdr>
        <a:fill>
          <a:noFill/>
        </a:fill>
      </a:tcStyle>
    </a:wholeTbl>
    <a:band1H>
      <a:tcStyle>
        <a:tcBdr/>
        <a:fill>
          <a:solidFill>
            <a:schemeClr val="accent4">
              <a:alpha val="20000"/>
            </a:schemeClr>
          </a:solidFill>
        </a:fill>
      </a:tcStyle>
    </a:band1H>
    <a:band1V>
      <a:tcStyle>
        <a:tcBdr/>
        <a:fill>
          <a:solidFill>
            <a:schemeClr val="accent4">
              <a:alpha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noFill/>
        </a:fill>
      </a:tcStyle>
    </a:lastRow>
    <a:firstRow>
      <a:tcTxStyle b="on"/>
      <a:tcStyle>
        <a:tcBdr>
          <a:bottom>
            <a:ln w="25400" cmpd="sng">
              <a:solidFill>
                <a:schemeClr val="accent4"/>
              </a:solidFill>
            </a:ln>
          </a:bottom>
        </a:tcBdr>
        <a:fill>
          <a:noFill/>
        </a:fill>
      </a:tcStyle>
    </a:firstRow>
  </a:tblStyle>
  <a:tblStyle styleId="{1E171933-4619-4E11-9A3F-F7608DF75F80}" styleName="보통 스타일 1 - 강조 4">
    <a:wholeTbl>
      <a:tcTxStyle>
        <a:fontRef idx="minor">
          <a:scrgbClr r="0" g="0" b="0"/>
        </a:fontRef>
        <a:schemeClr val="dk1"/>
      </a:tcTxStyle>
      <a:tcStyle>
        <a:tcBdr>
          <a:left>
            <a:ln w="12700" cmpd="sng">
              <a:solidFill>
                <a:schemeClr val="accent4"/>
              </a:solidFill>
            </a:ln>
          </a:left>
          <a:right>
            <a:ln w="12700" cmpd="sng">
              <a:solidFill>
                <a:schemeClr val="accent4"/>
              </a:solidFill>
            </a:ln>
          </a:right>
          <a:top>
            <a:ln w="12700" cmpd="sng">
              <a:solidFill>
                <a:schemeClr val="accent4"/>
              </a:solidFill>
            </a:ln>
          </a:top>
          <a:bottom>
            <a:ln w="12700" cmpd="sng">
              <a:solidFill>
                <a:schemeClr val="accent4"/>
              </a:solidFill>
            </a:ln>
          </a:bottom>
          <a:insideH>
            <a:ln w="12700" cmpd="sng">
              <a:solidFill>
                <a:schemeClr val="accent4"/>
              </a:solidFill>
            </a:ln>
          </a:insideH>
          <a:insideV>
            <a:ln>
              <a:noFill/>
            </a:ln>
          </a:insideV>
        </a:tcBdr>
        <a:fill>
          <a:solidFill>
            <a:schemeClr val="lt1"/>
          </a:solidFill>
        </a:fill>
      </a:tcStyle>
    </a:wholeTbl>
    <a:band1H>
      <a:tcStyle>
        <a:tcBdr/>
        <a:fill>
          <a:solidFill>
            <a:schemeClr val="accent4">
              <a:tint val="20000"/>
            </a:schemeClr>
          </a:solidFill>
        </a:fill>
      </a:tcStyle>
    </a:band1H>
    <a:band1V>
      <a:tcStyle>
        <a:tcBdr/>
        <a:fill>
          <a:solidFill>
            <a:schemeClr val="accent4">
              <a:tint val="20000"/>
            </a:schemeClr>
          </a:solidFill>
        </a:fill>
      </a:tcStyle>
    </a:band1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  <a:fill>
          <a:solidFill>
            <a:schemeClr val="lt1"/>
          </a:solidFill>
        </a:fill>
      </a:tcStyle>
    </a:lastRow>
    <a:firstRow>
      <a:tcTxStyle b="on">
        <a:fontRef idx="minor">
          <a:scrgbClr r="0" g="0" b="0"/>
        </a:fontRef>
        <a:schemeClr val="lt1"/>
      </a:tcTxStyle>
      <a:tcStyle>
        <a:tcBdr/>
        <a:fill>
          <a:solidFill>
            <a:schemeClr val="accent4"/>
          </a:solidFill>
        </a:fill>
      </a:tcStyle>
    </a:firstRow>
  </a:tblStyle>
  <a:tblStyle styleId="{17292A2E-F333-43FB-9621-5CBBE7FDCDCB}" styleName="밝은 스타일 2 - 강조 4">
    <a:wholeTbl>
      <a:tcTxStyle>
        <a:fontRef idx="minor">
          <a:scrgbClr r="0" g="0" b="0"/>
        </a:fontRef>
        <a:schemeClr val="tx1"/>
      </a:tcTxStyle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  <a:insideH>
            <a:ln>
              <a:noFill/>
            </a:ln>
          </a:insideH>
          <a:insideV>
            <a:ln>
              <a:noFill/>
            </a:ln>
          </a:insideV>
        </a:tcBdr>
        <a:fill>
          <a:noFill/>
        </a:fill>
      </a:tcStyle>
    </a:wholeTbl>
    <a:band1H>
      <a:tcStyle>
        <a:tcBdr>
          <a:top>
            <a:lnRef idx="1">
              <a:schemeClr val="accent4"/>
            </a:lnRef>
          </a:top>
          <a:bottom>
            <a:lnRef idx="1">
              <a:schemeClr val="accent4"/>
            </a:lnRef>
          </a:bottom>
        </a:tcBdr>
      </a:tcStyle>
    </a:band1H>
    <a:band1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1V>
    <a:band2V>
      <a:tcStyle>
        <a:tcBdr>
          <a:left>
            <a:lnRef idx="1">
              <a:schemeClr val="accent4"/>
            </a:lnRef>
          </a:left>
          <a:right>
            <a:lnRef idx="1">
              <a:schemeClr val="accent4"/>
            </a:lnRef>
          </a:right>
        </a:tcBdr>
      </a:tcStyle>
    </a:band2V>
    <a:lastCol>
      <a:tcTxStyle b="on"/>
      <a:tcStyle>
        <a:tcBdr/>
      </a:tcStyle>
    </a:lastCol>
    <a:firstCol>
      <a:tcTxStyle b="on"/>
      <a:tcStyle>
        <a:tcBdr/>
      </a:tcStyle>
    </a:firstCol>
    <a:lastRow>
      <a:tcTxStyle b="on"/>
      <a:tcStyle>
        <a:tcBdr>
          <a:top>
            <a:ln w="50800" cmpd="dbl">
              <a:solidFill>
                <a:schemeClr val="accent4"/>
              </a:solidFill>
            </a:ln>
          </a:top>
        </a:tcBdr>
      </a:tcStyle>
    </a:lastRow>
    <a:firstRow>
      <a:tcTxStyle b="on">
        <a:fontRef idx="minor">
          <a:scrgbClr r="0" g="0" b="0"/>
        </a:fontRef>
        <a:schemeClr val="bg1"/>
      </a:tcTxStyle>
      <a:tcStyle>
        <a:tcBdr/>
        <a:fillRef idx="1">
          <a:schemeClr val="accent4"/>
        </a:fillRef>
      </a:tcStyle>
    </a:firstRow>
  </a:tblStyle>
  <a:tblStyle styleId="{00A15C55-8517-42AA-B614-E9B94910E393}" styleName="보통 스타일 2 - 강조 4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4">
              <a:tint val="20000"/>
            </a:schemeClr>
          </a:solidFill>
        </a:fill>
      </a:tcStyle>
    </a:wholeTbl>
    <a:band1H>
      <a:tcStyle>
        <a:tcBdr/>
        <a:fill>
          <a:solidFill>
            <a:schemeClr val="accent4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4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4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4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4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9890" autoAdjust="0"/>
    <p:restoredTop sz="94625" autoAdjust="0"/>
  </p:normalViewPr>
  <p:slideViewPr>
    <p:cSldViewPr>
      <p:cViewPr varScale="1">
        <p:scale>
          <a:sx n="74" d="100"/>
          <a:sy n="74" d="100"/>
        </p:scale>
        <p:origin x="-1320" y="-90"/>
      </p:cViewPr>
      <p:guideLst>
        <p:guide orient="horz" pos="2160"/>
        <p:guide pos="2880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00" d="100"/>
        <a:sy n="100" d="100"/>
      </p:scale>
      <p:origin x="0" y="0"/>
    </p:cViewPr>
  </p:sorterViewPr>
  <p:notesViewPr>
    <p:cSldViewPr>
      <p:cViewPr varScale="1">
        <p:scale>
          <a:sx n="81" d="100"/>
          <a:sy n="81" d="100"/>
        </p:scale>
        <p:origin x="-2040" y="-78"/>
      </p:cViewPr>
      <p:guideLst>
        <p:guide orient="horz" pos="2880"/>
        <p:guide pos="2160"/>
      </p:guideLst>
    </p:cSldViewPr>
  </p:notesViewPr>
  <p:gridSpacing cx="72008" cy="72008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9" Type="http://schemas.openxmlformats.org/officeDocument/2006/relationships/slide" Target="slides/slide38.xml"/><Relationship Id="rId21" Type="http://schemas.openxmlformats.org/officeDocument/2006/relationships/slide" Target="slides/slide20.xml"/><Relationship Id="rId34" Type="http://schemas.openxmlformats.org/officeDocument/2006/relationships/slide" Target="slides/slide33.xml"/><Relationship Id="rId42" Type="http://schemas.openxmlformats.org/officeDocument/2006/relationships/slide" Target="slides/slide41.xml"/><Relationship Id="rId47" Type="http://schemas.openxmlformats.org/officeDocument/2006/relationships/slide" Target="slides/slide46.xml"/><Relationship Id="rId50" Type="http://schemas.openxmlformats.org/officeDocument/2006/relationships/presProps" Target="presProp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9" Type="http://schemas.openxmlformats.org/officeDocument/2006/relationships/slide" Target="slides/slide28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slide" Target="slides/slide31.xml"/><Relationship Id="rId37" Type="http://schemas.openxmlformats.org/officeDocument/2006/relationships/slide" Target="slides/slide36.xml"/><Relationship Id="rId40" Type="http://schemas.openxmlformats.org/officeDocument/2006/relationships/slide" Target="slides/slide39.xml"/><Relationship Id="rId45" Type="http://schemas.openxmlformats.org/officeDocument/2006/relationships/slide" Target="slides/slide44.xml"/><Relationship Id="rId53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slide" Target="slides/slide30.xml"/><Relationship Id="rId44" Type="http://schemas.openxmlformats.org/officeDocument/2006/relationships/slide" Target="slides/slide43.xml"/><Relationship Id="rId52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slide" Target="slides/slide29.xml"/><Relationship Id="rId35" Type="http://schemas.openxmlformats.org/officeDocument/2006/relationships/slide" Target="slides/slide34.xml"/><Relationship Id="rId43" Type="http://schemas.openxmlformats.org/officeDocument/2006/relationships/slide" Target="slides/slide42.xml"/><Relationship Id="rId48" Type="http://schemas.openxmlformats.org/officeDocument/2006/relationships/slide" Target="slides/slide47.xml"/><Relationship Id="rId8" Type="http://schemas.openxmlformats.org/officeDocument/2006/relationships/slide" Target="slides/slide7.xml"/><Relationship Id="rId51" Type="http://schemas.openxmlformats.org/officeDocument/2006/relationships/viewProps" Target="viewProps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openxmlformats.org/officeDocument/2006/relationships/slide" Target="slides/slide32.xml"/><Relationship Id="rId38" Type="http://schemas.openxmlformats.org/officeDocument/2006/relationships/slide" Target="slides/slide37.xml"/><Relationship Id="rId46" Type="http://schemas.openxmlformats.org/officeDocument/2006/relationships/slide" Target="slides/slide45.xml"/><Relationship Id="rId20" Type="http://schemas.openxmlformats.org/officeDocument/2006/relationships/slide" Target="slides/slide19.xml"/><Relationship Id="rId41" Type="http://schemas.openxmlformats.org/officeDocument/2006/relationships/slide" Target="slides/slide40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slide" Target="slides/slide27.xml"/><Relationship Id="rId36" Type="http://schemas.openxmlformats.org/officeDocument/2006/relationships/slide" Target="slides/slide35.xml"/><Relationship Id="rId49" Type="http://schemas.openxmlformats.org/officeDocument/2006/relationships/notesMaster" Target="notesMasters/notesMaster1.xml"/></Relationships>
</file>

<file path=ppt/media/image1.jpe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jpeg>
</file>

<file path=ppt/media/image20.png>
</file>

<file path=ppt/media/image21.png>
</file>

<file path=ppt/media/image22.png>
</file>

<file path=ppt/media/image23.png>
</file>

<file path=ppt/media/image24.png>
</file>

<file path=ppt/media/image25.PNG>
</file>

<file path=ppt/media/image26.PNG>
</file>

<file path=ppt/media/image27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머리글 개체 틀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3" name="날짜 개체 틀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A9D9897E-559B-4802-87FD-BDDBC21CBABC}" type="datetimeFigureOut">
              <a:rPr lang="ko-KR" altLang="en-US" smtClean="0"/>
              <a:t>2018-08-15</a:t>
            </a:fld>
            <a:endParaRPr lang="ko-KR" altLang="en-US"/>
          </a:p>
        </p:txBody>
      </p:sp>
      <p:sp>
        <p:nvSpPr>
          <p:cNvPr id="4" name="슬라이드 이미지 개체 틀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ko-KR" altLang="en-US"/>
          </a:p>
        </p:txBody>
      </p:sp>
      <p:sp>
        <p:nvSpPr>
          <p:cNvPr id="5" name="슬라이드 노트 개체 틀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ko-KR" altLang="en-US" smtClean="0"/>
              <a:t>마스터 텍스트 스타일을 편집합니다</a:t>
            </a:r>
          </a:p>
          <a:p>
            <a:pPr lvl="1"/>
            <a:r>
              <a:rPr lang="ko-KR" altLang="en-US" smtClean="0"/>
              <a:t>둘째 수준</a:t>
            </a:r>
          </a:p>
          <a:p>
            <a:pPr lvl="2"/>
            <a:r>
              <a:rPr lang="ko-KR" altLang="en-US" smtClean="0"/>
              <a:t>셋째 수준</a:t>
            </a:r>
          </a:p>
          <a:p>
            <a:pPr lvl="3"/>
            <a:r>
              <a:rPr lang="ko-KR" altLang="en-US" smtClean="0"/>
              <a:t>넷째 수준</a:t>
            </a:r>
          </a:p>
          <a:p>
            <a:pPr lvl="4"/>
            <a:r>
              <a:rPr lang="ko-KR" altLang="en-US" smtClean="0"/>
              <a:t>다섯째 수준</a:t>
            </a:r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8C7AADCE-4523-43FE-B0A8-90B87F2F6B62}" type="slidenum">
              <a:rPr lang="ko-KR" altLang="en-US" smtClean="0"/>
              <a:t>‹#›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0541313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1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5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6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6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7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8C7AADCE-4523-43FE-B0A8-90B87F2F6B62}" type="slidenum">
              <a:rPr lang="ko-KR" altLang="en-US" smtClean="0"/>
              <a:t>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72002470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78795710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>
            <a:normAutofit/>
          </a:bodyPr>
          <a:lstStyle/>
          <a:p>
            <a:endParaRPr lang="ko-KR" altLang="en-US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26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998235037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46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027919512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슬라이드 이미지 개체 틀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슬라이드 노트 개체 틀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D26CA48A-C2EC-40C8-B749-566CD4BBC886}" type="slidenum">
              <a:rPr lang="ko-KR" altLang="en-US" smtClean="0"/>
              <a:pPr/>
              <a:t>47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280854721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preserve="1" userDrawn="1">
  <p:cSld name="제목 슬라이드">
    <p:bg>
      <p:bgRef idx="1001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3" name="그림 2"/>
          <p:cNvPicPr>
            <a:picLocks noChangeAspect="1"/>
          </p:cNvPicPr>
          <p:nvPr userDrawn="1"/>
        </p:nvPicPr>
        <p:blipFill>
          <a:blip r:embed="rId2"/>
          <a:stretch>
            <a:fillRect/>
          </a:stretch>
        </p:blipFill>
        <p:spPr>
          <a:xfrm>
            <a:off x="0" y="0"/>
            <a:ext cx="9144000" cy="6858000"/>
          </a:xfrm>
          <a:prstGeom prst="rect">
            <a:avLst/>
          </a:prstGeom>
        </p:spPr>
      </p:pic>
      <p:sp>
        <p:nvSpPr>
          <p:cNvPr id="17" name="바닥글 개체 틀 16"/>
          <p:cNvSpPr>
            <a:spLocks noGrp="1"/>
          </p:cNvSpPr>
          <p:nvPr>
            <p:ph type="ftr" sz="quarter" idx="11"/>
          </p:nvPr>
        </p:nvSpPr>
        <p:spPr>
          <a:xfrm>
            <a:off x="2085393" y="236538"/>
            <a:ext cx="5867400" cy="365125"/>
          </a:xfrm>
          <a:prstGeom prst="rect">
            <a:avLst/>
          </a:prstGeom>
        </p:spPr>
        <p:txBody>
          <a:bodyPr/>
          <a:lstStyle>
            <a:lvl1pPr algn="r">
              <a:defRPr b="1">
                <a:solidFill>
                  <a:srgbClr val="FFC000"/>
                </a:solidFill>
                <a:latin typeface="+mj-ea"/>
                <a:ea typeface="+mj-ea"/>
              </a:defRPr>
            </a:lvl1pPr>
          </a:lstStyle>
          <a:p>
            <a:r>
              <a:rPr lang="ko-KR" altLang="en-US" dirty="0" smtClean="0"/>
              <a:t>명품 </a:t>
            </a:r>
            <a:r>
              <a:rPr lang="en-US" altLang="ko-KR" dirty="0" smtClean="0"/>
              <a:t>JAVA Programming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>
          <a:xfrm>
            <a:off x="8001000" y="228600"/>
            <a:ext cx="8382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제목 및 세로 텍스트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vertTitleAndTx" preserve="1">
  <p:cSld name="세로 제목 및 텍스트"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세로 제목 1"/>
          <p:cNvSpPr>
            <a:spLocks noGrp="1"/>
          </p:cNvSpPr>
          <p:nvPr>
            <p:ph type="title" orient="vert"/>
          </p:nvPr>
        </p:nvSpPr>
        <p:spPr>
          <a:xfrm>
            <a:off x="6553200" y="609600"/>
            <a:ext cx="2057400" cy="5516563"/>
          </a:xfrm>
        </p:spPr>
        <p:txBody>
          <a:bodyPr vert="eaVert"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3" name="세로 텍스트 개체 틀 2"/>
          <p:cNvSpPr>
            <a:spLocks noGrp="1"/>
          </p:cNvSpPr>
          <p:nvPr>
            <p:ph type="body" orient="vert" idx="1"/>
          </p:nvPr>
        </p:nvSpPr>
        <p:spPr>
          <a:xfrm>
            <a:off x="457200" y="609600"/>
            <a:ext cx="5562600" cy="5516564"/>
          </a:xfrm>
        </p:spPr>
        <p:txBody>
          <a:bodyPr vert="eaVert"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4" name="날짜 개체 틀 3"/>
          <p:cNvSpPr>
            <a:spLocks noGrp="1"/>
          </p:cNvSpPr>
          <p:nvPr>
            <p:ph type="dt" sz="half" idx="10"/>
          </p:nvPr>
        </p:nvSpPr>
        <p:spPr>
          <a:xfrm>
            <a:off x="6553200" y="6248402"/>
            <a:ext cx="22098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5" name="바닥글 개체 틀 4"/>
          <p:cNvSpPr>
            <a:spLocks noGrp="1"/>
          </p:cNvSpPr>
          <p:nvPr>
            <p:ph type="ftr" sz="quarter" idx="11"/>
          </p:nvPr>
        </p:nvSpPr>
        <p:spPr>
          <a:xfrm>
            <a:off x="457201" y="6248207"/>
            <a:ext cx="55734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직사각형 6"/>
          <p:cNvSpPr/>
          <p:nvPr/>
        </p:nvSpPr>
        <p:spPr bwMode="white">
          <a:xfrm>
            <a:off x="6096318" y="0"/>
            <a:ext cx="320040" cy="6858000"/>
          </a:xfrm>
          <a:prstGeom prst="rect">
            <a:avLst/>
          </a:prstGeom>
          <a:solidFill>
            <a:srgbClr val="FFFFFF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6142038" y="609600"/>
            <a:ext cx="228600" cy="6248400"/>
          </a:xfrm>
          <a:prstGeom prst="rect">
            <a:avLst/>
          </a:prstGeom>
          <a:solidFill>
            <a:schemeClr val="accent1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6142038" y="0"/>
            <a:ext cx="228600" cy="533400"/>
          </a:xfrm>
          <a:prstGeom prst="rect">
            <a:avLst/>
          </a:prstGeom>
          <a:solidFill>
            <a:schemeClr val="accent2"/>
          </a:solidFill>
          <a:ln w="19050" cap="flat" cmpd="sng" algn="ctr">
            <a:noFill/>
            <a:prstDash val="solid"/>
          </a:ln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>
          <a:xfrm rot="5400000">
            <a:off x="5989638" y="144462"/>
            <a:ext cx="533400" cy="244476"/>
          </a:xfrm>
        </p:spPr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제목 및 내용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680120"/>
          </a:xfrm>
        </p:spPr>
        <p:txBody>
          <a:bodyPr>
            <a:normAutofit/>
          </a:bodyPr>
          <a:lstStyle>
            <a:lvl1pPr>
              <a:defRPr sz="3200"/>
            </a:lvl1pPr>
          </a:lstStyle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8" name="내용 개체 틀 7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5040560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>
                <a:latin typeface="+mj-ea"/>
                <a:ea typeface="+mj-ea"/>
              </a:defRPr>
            </a:lvl3pPr>
            <a:lvl4pPr>
              <a:defRPr sz="1400">
                <a:latin typeface="휴먼편지체" pitchFamily="18" charset="-127"/>
                <a:ea typeface="휴먼편지체" pitchFamily="18" charset="-127"/>
              </a:defRPr>
            </a:lvl4pPr>
            <a:lvl5pPr>
              <a:defRPr sz="1200">
                <a:latin typeface="+mj-ea"/>
                <a:ea typeface="+mj-ea"/>
              </a:defRPr>
            </a:lvl5pPr>
          </a:lstStyle>
          <a:p>
            <a:pPr lvl="0" eaLnBrk="1" latinLnBrk="0" hangingPunct="1"/>
            <a:r>
              <a:rPr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dirty="0" smtClean="0"/>
              <a:t>둘째 수준</a:t>
            </a:r>
          </a:p>
          <a:p>
            <a:pPr lvl="2" eaLnBrk="1" latinLnBrk="0" hangingPunct="1"/>
            <a:r>
              <a:rPr lang="ko-KR" altLang="en-US" dirty="0" smtClean="0"/>
              <a:t>셋째 수준</a:t>
            </a:r>
          </a:p>
          <a:p>
            <a:pPr lvl="3" eaLnBrk="1" latinLnBrk="0" hangingPunct="1"/>
            <a:r>
              <a:rPr lang="ko-KR" altLang="en-US" dirty="0" smtClean="0"/>
              <a:t>넷째 수준</a:t>
            </a:r>
          </a:p>
          <a:p>
            <a:pPr lvl="4" eaLnBrk="1" latinLnBrk="0" hangingPunct="1"/>
            <a:r>
              <a:rPr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9" name="슬라이드 번호 개체 틀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secHead" preserve="1">
  <p:cSld name="구역 머리글"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텍스트 개체 틀 2"/>
          <p:cNvSpPr>
            <a:spLocks noGrp="1"/>
          </p:cNvSpPr>
          <p:nvPr>
            <p:ph type="body" idx="1"/>
          </p:nvPr>
        </p:nvSpPr>
        <p:spPr>
          <a:xfrm>
            <a:off x="1371600" y="2743200"/>
            <a:ext cx="7123113" cy="1673225"/>
          </a:xfrm>
        </p:spPr>
        <p:txBody>
          <a:bodyPr anchor="t"/>
          <a:lstStyle>
            <a:lvl1pPr marL="0" indent="0">
              <a:buNone/>
              <a:defRPr sz="2800">
                <a:solidFill>
                  <a:schemeClr val="tx2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7" name="직사각형 6"/>
          <p:cNvSpPr/>
          <p:nvPr/>
        </p:nvSpPr>
        <p:spPr bwMode="white">
          <a:xfrm>
            <a:off x="0" y="1524000"/>
            <a:ext cx="9144000" cy="114300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0" y="1600200"/>
            <a:ext cx="1295400" cy="990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1371600" y="1600200"/>
            <a:ext cx="7772400" cy="990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371600" y="1600200"/>
            <a:ext cx="7620000" cy="990600"/>
          </a:xfrm>
        </p:spPr>
        <p:txBody>
          <a:bodyPr/>
          <a:lstStyle>
            <a:lvl1pPr algn="l">
              <a:buNone/>
              <a:defRPr sz="4400" b="0" cap="none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1752600"/>
            <a:ext cx="1295400" cy="701676"/>
          </a:xfrm>
        </p:spPr>
        <p:txBody>
          <a:bodyPr>
            <a:noAutofit/>
          </a:bodyPr>
          <a:lstStyle>
            <a:lvl1pPr>
              <a:defRPr sz="2400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콘텐츠 2개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609600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4844901" y="1589567"/>
            <a:ext cx="3886200" cy="45720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8" name="날짜 개체 틀 7"/>
          <p:cNvSpPr>
            <a:spLocks noGrp="1"/>
          </p:cNvSpPr>
          <p:nvPr>
            <p:ph type="dt" sz="half" idx="15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2" name="바닥글 개체 틀 11"/>
          <p:cNvSpPr>
            <a:spLocks noGrp="1"/>
          </p:cNvSpPr>
          <p:nvPr>
            <p:ph type="ftr" sz="quarter" idx="17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비교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533400" y="273050"/>
            <a:ext cx="8153400" cy="869950"/>
          </a:xfrm>
        </p:spPr>
        <p:txBody>
          <a:bodyPr anchor="ctr"/>
          <a:lstStyle>
            <a:lvl1pPr>
              <a:defRPr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내용 개체 틀 10"/>
          <p:cNvSpPr>
            <a:spLocks noGrp="1"/>
          </p:cNvSpPr>
          <p:nvPr>
            <p:ph sz="quarter" idx="2"/>
          </p:nvPr>
        </p:nvSpPr>
        <p:spPr>
          <a:xfrm>
            <a:off x="609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3" name="내용 개체 틀 12"/>
          <p:cNvSpPr>
            <a:spLocks noGrp="1"/>
          </p:cNvSpPr>
          <p:nvPr>
            <p:ph sz="quarter" idx="4"/>
          </p:nvPr>
        </p:nvSpPr>
        <p:spPr>
          <a:xfrm>
            <a:off x="4800600" y="2438400"/>
            <a:ext cx="3886200" cy="35814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6"/>
          </p:nvPr>
        </p:nvSpPr>
        <p:spPr/>
        <p:txBody>
          <a:bodyPr rtlCol="0"/>
          <a:lstStyle/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6" name="텍스트 개체 틀 15"/>
          <p:cNvSpPr>
            <a:spLocks noGrp="1"/>
          </p:cNvSpPr>
          <p:nvPr>
            <p:ph type="body" sz="quarter" idx="1"/>
          </p:nvPr>
        </p:nvSpPr>
        <p:spPr>
          <a:xfrm>
            <a:off x="609600" y="1752600"/>
            <a:ext cx="3886200" cy="640080"/>
          </a:xfrm>
          <a:solidFill>
            <a:schemeClr val="accent2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15" name="텍스트 개체 틀 14"/>
          <p:cNvSpPr>
            <a:spLocks noGrp="1"/>
          </p:cNvSpPr>
          <p:nvPr>
            <p:ph type="body" sz="quarter" idx="3"/>
          </p:nvPr>
        </p:nvSpPr>
        <p:spPr>
          <a:xfrm>
            <a:off x="4800600" y="1752600"/>
            <a:ext cx="3886200" cy="640080"/>
          </a:xfrm>
          <a:solidFill>
            <a:schemeClr val="accent4"/>
          </a:solidFill>
        </p:spPr>
        <p:txBody>
          <a:bodyPr rtlCol="0" anchor="ctr"/>
          <a:lstStyle>
            <a:lvl1pPr marL="0" indent="0">
              <a:buFontTx/>
              <a:buNone/>
              <a:defRPr sz="2000" b="1">
                <a:solidFill>
                  <a:srgbClr val="FFFFFF"/>
                </a:solidFill>
              </a:defRPr>
            </a:lvl1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제목만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blank" preserve="1">
  <p:cSld name="빈 화면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>
          <a:xfrm>
            <a:off x="0" y="6248400"/>
            <a:ext cx="533400" cy="381000"/>
          </a:xfrm>
        </p:spPr>
        <p:txBody>
          <a:bodyPr/>
          <a:lstStyle>
            <a:lvl1pPr>
              <a:defRPr>
                <a:solidFill>
                  <a:schemeClr val="tx2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캡션 있는 콘텐츠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09600" y="273050"/>
            <a:ext cx="8077200" cy="869950"/>
          </a:xfrm>
        </p:spPr>
        <p:txBody>
          <a:bodyPr anchor="ctr"/>
          <a:lstStyle>
            <a:lvl1pPr algn="l">
              <a:buNone/>
              <a:defRPr sz="4400" b="0"/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5" name="날짜 개체 틀 4"/>
          <p:cNvSpPr>
            <a:spLocks noGrp="1"/>
          </p:cNvSpPr>
          <p:nvPr>
            <p:ph type="dt" sz="half" idx="10"/>
          </p:nvPr>
        </p:nvSpPr>
        <p:spPr>
          <a:xfrm>
            <a:off x="6096000" y="6248400"/>
            <a:ext cx="2667000" cy="365125"/>
          </a:xfrm>
          <a:prstGeom prst="rect">
            <a:avLst/>
          </a:prstGeom>
        </p:spPr>
        <p:txBody>
          <a:bodyPr/>
          <a:lstStyle/>
          <a:p>
            <a:endParaRPr lang="ko-KR" altLang="en-US"/>
          </a:p>
        </p:txBody>
      </p:sp>
      <p:sp>
        <p:nvSpPr>
          <p:cNvPr id="6" name="바닥글 개체 틀 5"/>
          <p:cNvSpPr>
            <a:spLocks noGrp="1"/>
          </p:cNvSpPr>
          <p:nvPr>
            <p:ph type="ftr" sz="quarter" idx="11"/>
          </p:nvPr>
        </p:nvSpPr>
        <p:spPr>
          <a:xfrm>
            <a:off x="609600" y="6248206"/>
            <a:ext cx="5421083" cy="365125"/>
          </a:xfrm>
          <a:prstGeom prst="rect">
            <a:avLst/>
          </a:prstGeom>
        </p:spPr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>
            <a:lvl1pPr>
              <a:defRPr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3" name="텍스트 개체 틀 2"/>
          <p:cNvSpPr>
            <a:spLocks noGrp="1"/>
          </p:cNvSpPr>
          <p:nvPr>
            <p:ph type="body" idx="2"/>
          </p:nvPr>
        </p:nvSpPr>
        <p:spPr>
          <a:xfrm>
            <a:off x="609600" y="1752600"/>
            <a:ext cx="1600200" cy="4343400"/>
          </a:xfrm>
          <a:ln w="50800" cap="sq" cmpd="dbl" algn="ctr">
            <a:solidFill>
              <a:schemeClr val="accent2"/>
            </a:solidFill>
            <a:prstDash val="solid"/>
            <a:miter lim="800000"/>
          </a:ln>
          <a:effectLst/>
        </p:spPr>
        <p:style>
          <a:lnRef idx="3">
            <a:schemeClr val="lt1"/>
          </a:lnRef>
          <a:fillRef idx="1">
            <a:schemeClr val="accent2"/>
          </a:fillRef>
          <a:effectRef idx="1">
            <a:schemeClr val="accent2"/>
          </a:effectRef>
          <a:fontRef idx="minor">
            <a:schemeClr val="lt1"/>
          </a:fontRef>
        </p:style>
        <p:txBody>
          <a:bodyPr lIns="137160" tIns="182880" rIns="137160" bIns="91440"/>
          <a:lstStyle>
            <a:lvl1pPr marL="0" indent="0">
              <a:spcAft>
                <a:spcPts val="1000"/>
              </a:spcAft>
              <a:buNone/>
              <a:defRPr sz="1800"/>
            </a:lvl1pPr>
            <a:lvl2pPr>
              <a:buNone/>
              <a:defRPr sz="1200"/>
            </a:lvl2pPr>
            <a:lvl3pPr>
              <a:buNone/>
              <a:defRPr sz="1000"/>
            </a:lvl3pPr>
            <a:lvl4pPr>
              <a:buNone/>
              <a:defRPr sz="900"/>
            </a:lvl4pPr>
            <a:lvl5pPr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9" name="내용 개체 틀 8"/>
          <p:cNvSpPr>
            <a:spLocks noGrp="1"/>
          </p:cNvSpPr>
          <p:nvPr>
            <p:ph sz="quarter" idx="1"/>
          </p:nvPr>
        </p:nvSpPr>
        <p:spPr>
          <a:xfrm>
            <a:off x="2362200" y="1752600"/>
            <a:ext cx="6400800" cy="4419600"/>
          </a:xfrm>
        </p:spPr>
        <p:txBody>
          <a:bodyPr/>
          <a:lstStyle/>
          <a:p>
            <a:pPr lvl="0" eaLnBrk="1" latinLnBrk="0" hangingPunct="1"/>
            <a:r>
              <a:rPr lang="ko-KR" altLang="en-US" smtClean="0"/>
              <a:t>마스터 텍스트 스타일을 편집합니다</a:t>
            </a:r>
          </a:p>
          <a:p>
            <a:pPr lvl="1" eaLnBrk="1" latinLnBrk="0" hangingPunct="1"/>
            <a:r>
              <a:rPr lang="ko-KR" altLang="en-US" smtClean="0"/>
              <a:t>둘째 수준</a:t>
            </a:r>
          </a:p>
          <a:p>
            <a:pPr lvl="2" eaLnBrk="1" latinLnBrk="0" hangingPunct="1"/>
            <a:r>
              <a:rPr lang="ko-KR" altLang="en-US" smtClean="0"/>
              <a:t>셋째 수준</a:t>
            </a:r>
          </a:p>
          <a:p>
            <a:pPr lvl="3" eaLnBrk="1" latinLnBrk="0" hangingPunct="1"/>
            <a:r>
              <a:rPr lang="ko-KR" altLang="en-US" smtClean="0"/>
              <a:t>넷째 수준</a:t>
            </a:r>
          </a:p>
          <a:p>
            <a:pPr lvl="4" eaLnBrk="1" latinLnBrk="0" hangingPunct="1"/>
            <a:r>
              <a:rPr lang="ko-KR" altLang="en-US" smtClean="0"/>
              <a:t>다섯째 수준</a:t>
            </a:r>
            <a:endParaRPr kumimoji="0"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캡션 있는 그림"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텍스트 개체 틀 3"/>
          <p:cNvSpPr>
            <a:spLocks noGrp="1"/>
          </p:cNvSpPr>
          <p:nvPr>
            <p:ph type="body" sz="half" idx="2"/>
          </p:nvPr>
        </p:nvSpPr>
        <p:spPr>
          <a:xfrm>
            <a:off x="1600200" y="5486400"/>
            <a:ext cx="7315200" cy="685800"/>
          </a:xfrm>
        </p:spPr>
        <p:txBody>
          <a:bodyPr/>
          <a:lstStyle>
            <a:lvl1pPr marL="0" indent="0">
              <a:buFontTx/>
              <a:buNone/>
              <a:defRPr sz="1700"/>
            </a:lvl1pPr>
            <a:lvl2pPr>
              <a:buFontTx/>
              <a:buNone/>
              <a:defRPr sz="1200"/>
            </a:lvl2pPr>
            <a:lvl3pPr>
              <a:buFontTx/>
              <a:buNone/>
              <a:defRPr sz="1000"/>
            </a:lvl3pPr>
            <a:lvl4pPr>
              <a:buFontTx/>
              <a:buNone/>
              <a:defRPr sz="900"/>
            </a:lvl4pPr>
            <a:lvl5pPr>
              <a:buFontTx/>
              <a:buNone/>
              <a:defRPr sz="900"/>
            </a:lvl5pPr>
          </a:lstStyle>
          <a:p>
            <a:pPr lvl="0" eaLnBrk="1" latinLnBrk="0" hangingPunct="1"/>
            <a:r>
              <a:rPr kumimoji="0" lang="ko-KR" altLang="en-US" smtClean="0"/>
              <a:t>마스터 텍스트 스타일을 편집합니다</a:t>
            </a:r>
          </a:p>
        </p:txBody>
      </p:sp>
      <p:sp>
        <p:nvSpPr>
          <p:cNvPr id="8" name="직사각형 7"/>
          <p:cNvSpPr/>
          <p:nvPr/>
        </p:nvSpPr>
        <p:spPr bwMode="white">
          <a:xfrm>
            <a:off x="-9144" y="4572000"/>
            <a:ext cx="9144000" cy="886968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-9144" y="4663440"/>
            <a:ext cx="1463040" cy="713232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0" name="직사각형 9"/>
          <p:cNvSpPr/>
          <p:nvPr/>
        </p:nvSpPr>
        <p:spPr>
          <a:xfrm>
            <a:off x="1545336" y="4654296"/>
            <a:ext cx="7598664" cy="713232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1600200" y="4648200"/>
            <a:ext cx="7315200" cy="685800"/>
          </a:xfrm>
        </p:spPr>
        <p:txBody>
          <a:bodyPr anchor="ctr"/>
          <a:lstStyle>
            <a:lvl1pPr algn="l">
              <a:buNone/>
              <a:defRPr sz="2800" b="0">
                <a:solidFill>
                  <a:srgbClr val="FFFFFF"/>
                </a:solidFill>
              </a:defRPr>
            </a:lvl1pPr>
          </a:lstStyle>
          <a:p>
            <a:r>
              <a:rPr kumimoji="0" lang="ko-KR" altLang="en-US" smtClean="0"/>
              <a:t>마스터 제목 스타일 편집</a:t>
            </a:r>
            <a:endParaRPr kumimoji="0" lang="en-US"/>
          </a:p>
        </p:txBody>
      </p:sp>
      <p:sp>
        <p:nvSpPr>
          <p:cNvPr id="11" name="직사각형 10"/>
          <p:cNvSpPr/>
          <p:nvPr/>
        </p:nvSpPr>
        <p:spPr bwMode="white">
          <a:xfrm>
            <a:off x="1447800" y="0"/>
            <a:ext cx="100584" cy="6867144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날짜 개체 틀 11"/>
          <p:cNvSpPr>
            <a:spLocks noGrp="1"/>
          </p:cNvSpPr>
          <p:nvPr>
            <p:ph type="dt" sz="half" idx="10"/>
          </p:nvPr>
        </p:nvSpPr>
        <p:spPr>
          <a:xfrm>
            <a:off x="6248400" y="6248400"/>
            <a:ext cx="2667000" cy="365125"/>
          </a:xfrm>
          <a:prstGeom prst="rect">
            <a:avLst/>
          </a:prstGeom>
        </p:spPr>
        <p:txBody>
          <a:bodyPr rtlCol="0"/>
          <a:lstStyle/>
          <a:p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1"/>
          </p:nvPr>
        </p:nvSpPr>
        <p:spPr>
          <a:xfrm>
            <a:off x="0" y="4667249"/>
            <a:ext cx="1447800" cy="663578"/>
          </a:xfrm>
        </p:spPr>
        <p:txBody>
          <a:bodyPr rtlCol="0"/>
          <a:lstStyle>
            <a:lvl1pPr>
              <a:defRPr sz="2800"/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/>
          </a:p>
        </p:txBody>
      </p:sp>
      <p:sp>
        <p:nvSpPr>
          <p:cNvPr id="14" name="바닥글 개체 틀 13"/>
          <p:cNvSpPr>
            <a:spLocks noGrp="1"/>
          </p:cNvSpPr>
          <p:nvPr>
            <p:ph type="ftr" sz="quarter" idx="12"/>
          </p:nvPr>
        </p:nvSpPr>
        <p:spPr>
          <a:xfrm>
            <a:off x="1600200" y="6248206"/>
            <a:ext cx="4572000" cy="365125"/>
          </a:xfrm>
          <a:prstGeom prst="rect">
            <a:avLst/>
          </a:prstGeom>
        </p:spPr>
        <p:txBody>
          <a:bodyPr rtlCol="0"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/>
          </a:p>
        </p:txBody>
      </p:sp>
      <p:sp>
        <p:nvSpPr>
          <p:cNvPr id="3" name="그림 개체 틀 2"/>
          <p:cNvSpPr>
            <a:spLocks noGrp="1"/>
          </p:cNvSpPr>
          <p:nvPr>
            <p:ph type="pic" idx="1"/>
          </p:nvPr>
        </p:nvSpPr>
        <p:spPr>
          <a:xfrm>
            <a:off x="1560576" y="0"/>
            <a:ext cx="7583424" cy="4568952"/>
          </a:xfrm>
          <a:solidFill>
            <a:schemeClr val="accent1">
              <a:tint val="40000"/>
            </a:schemeClr>
          </a:solidFill>
          <a:ln>
            <a:noFill/>
          </a:ln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ko-KR" altLang="en-US" smtClean="0"/>
              <a:t>그림을 추가하려면 아이콘을 클릭하십시오</a:t>
            </a:r>
            <a:endParaRPr kumimoji="0" lang="en-US" dirty="0"/>
          </a:p>
        </p:txBody>
      </p:sp>
    </p:spTree>
  </p:cSld>
  <p:clrMapOvr>
    <a:overrideClrMapping bg1="lt1" tx1="dk1" bg2="lt2" tx2="dk2" accent1="accent1" accent2="accent2" accent3="accent3" accent4="accent4" accent5="accent5" accent6="accent6" hlink="hlink" folHlink="folHlink"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제목 개체 틀 21"/>
          <p:cNvSpPr>
            <a:spLocks noGrp="1"/>
          </p:cNvSpPr>
          <p:nvPr>
            <p:ph type="title"/>
          </p:nvPr>
        </p:nvSpPr>
        <p:spPr>
          <a:xfrm>
            <a:off x="609600" y="228600"/>
            <a:ext cx="8153400" cy="752128"/>
          </a:xfrm>
          <a:prstGeom prst="rect">
            <a:avLst/>
          </a:prstGeom>
        </p:spPr>
        <p:txBody>
          <a:bodyPr vert="horz" anchor="ctr">
            <a:normAutofit/>
          </a:bodyPr>
          <a:lstStyle/>
          <a:p>
            <a:r>
              <a:rPr kumimoji="0" lang="ko-KR" altLang="en-US" dirty="0" smtClean="0"/>
              <a:t>마스터 제목 스타일 편집</a:t>
            </a:r>
            <a:endParaRPr kumimoji="0" lang="en-US" dirty="0"/>
          </a:p>
        </p:txBody>
      </p:sp>
      <p:sp>
        <p:nvSpPr>
          <p:cNvPr id="13" name="텍스트 개체 틀 12"/>
          <p:cNvSpPr>
            <a:spLocks noGrp="1"/>
          </p:cNvSpPr>
          <p:nvPr>
            <p:ph type="body" idx="1"/>
          </p:nvPr>
        </p:nvSpPr>
        <p:spPr>
          <a:xfrm>
            <a:off x="590550" y="1394460"/>
            <a:ext cx="8153400" cy="5058876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ko-KR" altLang="en-US" dirty="0" smtClean="0"/>
              <a:t>마스터 텍스트 스타일을 편집합니다</a:t>
            </a:r>
          </a:p>
          <a:p>
            <a:pPr lvl="1" eaLnBrk="1" latinLnBrk="0" hangingPunct="1"/>
            <a:r>
              <a:rPr kumimoji="0" lang="ko-KR" altLang="en-US" dirty="0" smtClean="0"/>
              <a:t>둘째 수준</a:t>
            </a:r>
          </a:p>
          <a:p>
            <a:pPr lvl="2" eaLnBrk="1" latinLnBrk="0" hangingPunct="1"/>
            <a:r>
              <a:rPr kumimoji="0" lang="ko-KR" altLang="en-US" dirty="0" smtClean="0"/>
              <a:t>셋째 수준</a:t>
            </a:r>
          </a:p>
          <a:p>
            <a:pPr lvl="3" eaLnBrk="1" latinLnBrk="0" hangingPunct="1"/>
            <a:r>
              <a:rPr kumimoji="0" lang="ko-KR" altLang="en-US" dirty="0" smtClean="0"/>
              <a:t>넷째 수준</a:t>
            </a:r>
          </a:p>
          <a:p>
            <a:pPr lvl="4" eaLnBrk="1" latinLnBrk="0" hangingPunct="1"/>
            <a:r>
              <a:rPr kumimoji="0" lang="ko-KR" altLang="en-US" dirty="0" smtClean="0"/>
              <a:t>다섯째 수준</a:t>
            </a:r>
            <a:endParaRPr kumimoji="0" lang="en-US" dirty="0"/>
          </a:p>
        </p:txBody>
      </p:sp>
      <p:sp>
        <p:nvSpPr>
          <p:cNvPr id="7" name="직사각형 6"/>
          <p:cNvSpPr/>
          <p:nvPr/>
        </p:nvSpPr>
        <p:spPr bwMode="white">
          <a:xfrm>
            <a:off x="0" y="1234440"/>
            <a:ext cx="9144000" cy="320040"/>
          </a:xfrm>
          <a:prstGeom prst="rect">
            <a:avLst/>
          </a:prstGeom>
          <a:solidFill>
            <a:srgbClr val="FFFFFF"/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8" name="직사각형 7"/>
          <p:cNvSpPr/>
          <p:nvPr/>
        </p:nvSpPr>
        <p:spPr>
          <a:xfrm>
            <a:off x="-8725" y="1052736"/>
            <a:ext cx="533400" cy="228600"/>
          </a:xfrm>
          <a:prstGeom prst="rect">
            <a:avLst/>
          </a:prstGeom>
          <a:solidFill>
            <a:schemeClr val="accent2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9" name="직사각형 8"/>
          <p:cNvSpPr/>
          <p:nvPr/>
        </p:nvSpPr>
        <p:spPr>
          <a:xfrm>
            <a:off x="590550" y="1052736"/>
            <a:ext cx="8553450" cy="228600"/>
          </a:xfrm>
          <a:prstGeom prst="rect">
            <a:avLst/>
          </a:prstGeom>
          <a:solidFill>
            <a:schemeClr val="accent1">
              <a:alpha val="100000"/>
            </a:schemeClr>
          </a:solidFill>
          <a:ln w="50800" cap="rnd" cmpd="dbl" algn="ctr">
            <a:noFill/>
            <a:prstDash val="solid"/>
          </a:ln>
          <a:effectLst/>
        </p:spPr>
        <p:style>
          <a:lnRef idx="3">
            <a:schemeClr val="lt1"/>
          </a:lnRef>
          <a:fillRef idx="1">
            <a:schemeClr val="accent1"/>
          </a:fillRef>
          <a:effectRef idx="1">
            <a:schemeClr val="accent1"/>
          </a:effectRef>
          <a:fontRef idx="minor">
            <a:schemeClr val="lt1"/>
          </a:fontRef>
        </p:style>
        <p:txBody>
          <a:bodyPr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3" name="슬라이드 번호 개체 틀 22"/>
          <p:cNvSpPr>
            <a:spLocks noGrp="1"/>
          </p:cNvSpPr>
          <p:nvPr>
            <p:ph type="sldNum" sz="quarter" idx="4"/>
          </p:nvPr>
        </p:nvSpPr>
        <p:spPr>
          <a:xfrm>
            <a:off x="-8725" y="1036860"/>
            <a:ext cx="533400" cy="244476"/>
          </a:xfrm>
          <a:prstGeom prst="rect">
            <a:avLst/>
          </a:prstGeom>
        </p:spPr>
        <p:txBody>
          <a:bodyPr vert="horz" anchor="ctr" anchorCtr="0">
            <a:normAutofit/>
          </a:bodyPr>
          <a:lstStyle>
            <a:lvl1pPr algn="ctr" eaLnBrk="1" latinLnBrk="0" hangingPunct="1">
              <a:defRPr kumimoji="0" sz="1400" b="1">
                <a:solidFill>
                  <a:srgbClr val="FFFFFF"/>
                </a:solidFill>
              </a:defRPr>
            </a:lvl1pPr>
          </a:lstStyle>
          <a:p>
            <a:fld id="{01870596-DAFA-46D2-82A7-2B6B5F8E0EA4}" type="slidenum">
              <a:rPr lang="ko-KR" altLang="en-US" smtClean="0"/>
              <a:t>‹#›</a:t>
            </a:fld>
            <a:endParaRPr lang="ko-KR" altLang="en-US" dirty="0"/>
          </a:p>
        </p:txBody>
      </p:sp>
    </p:spTree>
  </p:cSld>
  <p:clrMap bg1="lt1" tx1="dk1" bg2="lt2" tx2="dk2" accent1="accent1" accent2="accent2" accent3="accent3" accent4="accent4" accent5="accent5" accent6="accent6" hlink="hlink" folHlink="folHlink"/>
  <p:sldLayoutIdLst>
    <p:sldLayoutId id="2147483853" r:id="rId1"/>
    <p:sldLayoutId id="2147483854" r:id="rId2"/>
    <p:sldLayoutId id="2147483855" r:id="rId3"/>
    <p:sldLayoutId id="2147483856" r:id="rId4"/>
    <p:sldLayoutId id="2147483857" r:id="rId5"/>
    <p:sldLayoutId id="2147483858" r:id="rId6"/>
    <p:sldLayoutId id="2147483859" r:id="rId7"/>
    <p:sldLayoutId id="2147483860" r:id="rId8"/>
    <p:sldLayoutId id="2147483861" r:id="rId9"/>
    <p:sldLayoutId id="2147483862" r:id="rId10"/>
    <p:sldLayoutId id="2147483863" r:id="rId11"/>
  </p:sldLayoutIdLst>
  <p:hf hdr="0" dt="0"/>
  <p:txStyles>
    <p:titleStyle>
      <a:lvl1pPr algn="l" rtl="0" eaLnBrk="1" latinLnBrk="1" hangingPunct="1">
        <a:spcBef>
          <a:spcPct val="0"/>
        </a:spcBef>
        <a:buNone/>
        <a:defRPr kumimoji="0" sz="3200" kern="1200">
          <a:solidFill>
            <a:schemeClr val="tx2"/>
          </a:solidFill>
          <a:latin typeface="+mj-lt"/>
          <a:ea typeface="+mj-ea"/>
          <a:cs typeface="+mj-cs"/>
        </a:defRPr>
      </a:lvl1pPr>
    </p:titleStyle>
    <p:bodyStyle>
      <a:lvl1pPr marL="320040" indent="-320040" algn="l" rtl="0" eaLnBrk="1" latinLnBrk="1" hangingPunct="1">
        <a:spcBef>
          <a:spcPts val="700"/>
        </a:spcBef>
        <a:buClr>
          <a:schemeClr val="accent2"/>
        </a:buClr>
        <a:buSzPct val="60000"/>
        <a:buFont typeface="Wingdings"/>
        <a:buChar char=""/>
        <a:defRPr kumimoji="0" sz="29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74320" algn="l" rtl="0" eaLnBrk="1" latinLnBrk="1" hangingPunct="1">
        <a:spcBef>
          <a:spcPts val="550"/>
        </a:spcBef>
        <a:buClr>
          <a:schemeClr val="accent1"/>
        </a:buClr>
        <a:buSzPct val="70000"/>
        <a:buFont typeface="Wingdings 2"/>
        <a:buChar char="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28600" algn="l" rtl="0" eaLnBrk="1" latinLnBrk="1" hangingPunct="1">
        <a:spcBef>
          <a:spcPts val="500"/>
        </a:spcBef>
        <a:buClr>
          <a:schemeClr val="accent2"/>
        </a:buClr>
        <a:buSzPct val="75000"/>
        <a:buFont typeface="Wingdings"/>
        <a:buChar char=""/>
        <a:defRPr kumimoji="0" sz="23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indent="-228600" algn="l" rtl="0" eaLnBrk="1" latinLnBrk="1" hangingPunct="1">
        <a:spcBef>
          <a:spcPts val="400"/>
        </a:spcBef>
        <a:buClr>
          <a:schemeClr val="accent3"/>
        </a:buClr>
        <a:buSzPct val="7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indent="-228600" algn="l" rtl="0" eaLnBrk="1" latinLnBrk="1" hangingPunct="1">
        <a:spcBef>
          <a:spcPts val="400"/>
        </a:spcBef>
        <a:buClr>
          <a:schemeClr val="accent4"/>
        </a:buClr>
        <a:buSzPct val="65000"/>
        <a:buFont typeface="Wingdings"/>
        <a:buChar char="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103120" indent="-228600" algn="l" rtl="0" eaLnBrk="1" latinLnBrk="1" hangingPunct="1">
        <a:spcBef>
          <a:spcPct val="20000"/>
        </a:spcBef>
        <a:buClr>
          <a:schemeClr val="accent1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6pPr>
      <a:lvl7pPr marL="2377440" indent="-228600" algn="l" rtl="0" eaLnBrk="1" latinLnBrk="1" hangingPunct="1">
        <a:spcBef>
          <a:spcPct val="20000"/>
        </a:spcBef>
        <a:buClr>
          <a:schemeClr val="accent2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651760" indent="-228600" algn="l" rtl="0" eaLnBrk="1" latinLnBrk="1" hangingPunct="1">
        <a:spcBef>
          <a:spcPct val="20000"/>
        </a:spcBef>
        <a:buClr>
          <a:schemeClr val="accent3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8pPr>
      <a:lvl9pPr marL="2926080" indent="-228600" algn="l" rtl="0" eaLnBrk="1" latinLnBrk="1" hangingPunct="1">
        <a:spcBef>
          <a:spcPct val="20000"/>
        </a:spcBef>
        <a:buClr>
          <a:schemeClr val="accent4"/>
        </a:buClr>
        <a:buFont typeface="Wingdings"/>
        <a:buChar char="§"/>
        <a:defRPr kumimoji="0" sz="18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1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2" Type="http://schemas.openxmlformats.org/officeDocument/2006/relationships/image" Target="../media/image11.png"/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pn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3.png"/><Relationship Id="rId1" Type="http://schemas.openxmlformats.org/officeDocument/2006/relationships/slideLayout" Target="../slideLayouts/slideLayout2.xml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2" Type="http://schemas.openxmlformats.org/officeDocument/2006/relationships/image" Target="../media/image14.png"/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5.pn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2" Type="http://schemas.openxmlformats.org/officeDocument/2006/relationships/image" Target="../media/image16.png"/><Relationship Id="rId1" Type="http://schemas.openxmlformats.org/officeDocument/2006/relationships/slideLayout" Target="../slideLayouts/slideLayout2.xml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7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/Relationships>
</file>

<file path=ppt/slides/_rels/slide2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8.xml.rels><?xml version="1.0" encoding="UTF-8" standalone="yes"?>
<Relationships xmlns="http://schemas.openxmlformats.org/package/2006/relationships"><Relationship Id="rId2" Type="http://schemas.openxmlformats.org/officeDocument/2006/relationships/image" Target="../media/image18.png"/><Relationship Id="rId1" Type="http://schemas.openxmlformats.org/officeDocument/2006/relationships/slideLayout" Target="../slideLayouts/slideLayout2.xml"/></Relationships>
</file>

<file path=ppt/slides/_rels/slide2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2.xml"/></Relationships>
</file>

<file path=ppt/slides/_rels/slide3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9.png"/><Relationship Id="rId1" Type="http://schemas.openxmlformats.org/officeDocument/2006/relationships/slideLayout" Target="../slideLayouts/slideLayout2.xml"/></Relationships>
</file>

<file path=ppt/slides/_rels/slide3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image" Target="../media/image20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22.png"/></Relationships>
</file>

<file path=ppt/slides/_rels/slide3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3.png"/><Relationship Id="rId1" Type="http://schemas.openxmlformats.org/officeDocument/2006/relationships/slideLayout" Target="../slideLayouts/slideLayout2.xml"/></Relationships>
</file>

<file path=ppt/slides/_rels/slide36.xml.rels><?xml version="1.0" encoding="UTF-8" standalone="yes"?>
<Relationships xmlns="http://schemas.openxmlformats.org/package/2006/relationships"><Relationship Id="rId2" Type="http://schemas.openxmlformats.org/officeDocument/2006/relationships/image" Target="../media/image24.png"/><Relationship Id="rId1" Type="http://schemas.openxmlformats.org/officeDocument/2006/relationships/slideLayout" Target="../slideLayouts/slideLayout2.xml"/></Relationships>
</file>

<file path=ppt/slides/_rels/slide37.xml.rels><?xml version="1.0" encoding="UTF-8" standalone="yes"?>
<Relationships xmlns="http://schemas.openxmlformats.org/package/2006/relationships"><Relationship Id="rId2" Type="http://schemas.openxmlformats.org/officeDocument/2006/relationships/image" Target="../media/image25.PNG"/><Relationship Id="rId1" Type="http://schemas.openxmlformats.org/officeDocument/2006/relationships/slideLayout" Target="../slideLayouts/slideLayout2.xml"/></Relationships>
</file>

<file path=ppt/slides/_rels/slide38.xml.rels><?xml version="1.0" encoding="UTF-8" standalone="yes"?>
<Relationships xmlns="http://schemas.openxmlformats.org/package/2006/relationships"><Relationship Id="rId2" Type="http://schemas.openxmlformats.org/officeDocument/2006/relationships/image" Target="../media/image26.PNG"/><Relationship Id="rId1" Type="http://schemas.openxmlformats.org/officeDocument/2006/relationships/slideLayout" Target="../slideLayouts/slideLayout2.xml"/></Relationships>
</file>

<file path=ppt/slides/_rels/slide3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png"/><Relationship Id="rId1" Type="http://schemas.openxmlformats.org/officeDocument/2006/relationships/slideLayout" Target="../slideLayouts/slideLayout2.xml"/></Relationships>
</file>

<file path=ppt/slides/_rels/slide4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3.xml.rels><?xml version="1.0" encoding="UTF-8" standalone="yes"?>
<Relationships xmlns="http://schemas.openxmlformats.org/package/2006/relationships"><Relationship Id="rId2" Type="http://schemas.openxmlformats.org/officeDocument/2006/relationships/image" Target="../media/image27.png"/><Relationship Id="rId1" Type="http://schemas.openxmlformats.org/officeDocument/2006/relationships/slideLayout" Target="../slideLayouts/slideLayout2.xml"/></Relationships>
</file>

<file path=ppt/slides/_rels/slide4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6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2.xml"/></Relationships>
</file>

<file path=ppt/slides/_rels/slide47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8.pn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1A6BD2C2-3D3B-4E94-BD92-61B02C5F4DEE}" type="slidenum">
              <a:rPr lang="ko-KR" altLang="en-US" smtClean="0"/>
              <a:pPr/>
              <a:t>1</a:t>
            </a:fld>
            <a:endParaRPr lang="ko-KR" altLang="en-US"/>
          </a:p>
        </p:txBody>
      </p:sp>
      <p:sp>
        <p:nvSpPr>
          <p:cNvPr id="2" name="바닥글 개체 틀 1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r>
              <a:rPr lang="ko-KR" altLang="en-US" smtClean="0"/>
              <a:t>명품 </a:t>
            </a:r>
            <a:r>
              <a:rPr lang="en-US" altLang="ko-KR" smtClean="0"/>
              <a:t>JAVA Programming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16042055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631686" y="1700808"/>
            <a:ext cx="6964650" cy="415498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sz="1200" dirty="0"/>
              <a:t>import </a:t>
            </a:r>
            <a:r>
              <a:rPr lang="en-US" altLang="ko-KR" sz="1200" dirty="0" err="1"/>
              <a:t>java.util.Scanner</a:t>
            </a:r>
            <a:r>
              <a:rPr lang="en-US" altLang="ko-KR" sz="1200" dirty="0"/>
              <a:t>;</a:t>
            </a:r>
          </a:p>
          <a:p>
            <a:r>
              <a:rPr lang="en-US" altLang="ko-KR" sz="1200" dirty="0"/>
              <a:t>public class </a:t>
            </a:r>
            <a:r>
              <a:rPr lang="en-US" altLang="ko-KR" sz="1200" dirty="0" err="1"/>
              <a:t>WhileSample</a:t>
            </a:r>
            <a:r>
              <a:rPr lang="en-US" altLang="ko-KR" sz="1200" dirty="0"/>
              <a:t> {</a:t>
            </a:r>
          </a:p>
          <a:p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r>
              <a:rPr lang="en-US" altLang="ko-KR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count=0; // count</a:t>
            </a:r>
            <a:r>
              <a:rPr lang="ko-KR" altLang="en-US" sz="1200" dirty="0"/>
              <a:t>는 입력된 정수의 개수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sum=0; // sum</a:t>
            </a:r>
            <a:r>
              <a:rPr lang="ko-KR" altLang="en-US" sz="1200" dirty="0"/>
              <a:t>은 </a:t>
            </a:r>
            <a:r>
              <a:rPr lang="ko-KR" altLang="en-US" sz="1200" dirty="0" smtClean="0"/>
              <a:t>합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/>
              <a:t>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		</a:t>
            </a:r>
          </a:p>
          <a:p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정수를 입력하고 마지막에 </a:t>
            </a:r>
            <a:r>
              <a:rPr lang="en-US" altLang="ko-KR" sz="1200" dirty="0"/>
              <a:t>-1</a:t>
            </a:r>
            <a:r>
              <a:rPr lang="ko-KR" altLang="en-US" sz="1200" dirty="0"/>
              <a:t>을 입력하세요</a:t>
            </a:r>
            <a:r>
              <a:rPr lang="en-US" altLang="ko-KR" sz="1200" dirty="0" smtClean="0"/>
              <a:t>.");</a:t>
            </a:r>
          </a:p>
          <a:p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n = </a:t>
            </a:r>
            <a:r>
              <a:rPr lang="en-US" altLang="ko-KR" sz="1200" b="1" dirty="0" err="1"/>
              <a:t>scanner.nextInt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/>
              <a:t>정수 입력</a:t>
            </a:r>
          </a:p>
          <a:p>
            <a:r>
              <a:rPr lang="ko-KR" altLang="en-US" sz="1200" dirty="0"/>
              <a:t>		</a:t>
            </a:r>
            <a:r>
              <a:rPr lang="en-US" altLang="ko-KR" sz="1200" b="1" dirty="0"/>
              <a:t>while(n != -1) </a:t>
            </a:r>
            <a:r>
              <a:rPr lang="en-US" altLang="ko-KR" sz="1200" dirty="0"/>
              <a:t>{ // -1</a:t>
            </a:r>
            <a:r>
              <a:rPr lang="ko-KR" altLang="en-US" sz="1200" dirty="0"/>
              <a:t>이 입력되면 </a:t>
            </a:r>
            <a:r>
              <a:rPr lang="en-US" altLang="ko-KR" sz="1200" dirty="0"/>
              <a:t>while </a:t>
            </a:r>
            <a:r>
              <a:rPr lang="ko-KR" altLang="en-US" sz="1200" dirty="0"/>
              <a:t>문 벗어남</a:t>
            </a:r>
          </a:p>
          <a:p>
            <a:r>
              <a:rPr lang="ko-KR" altLang="en-US" sz="1200" dirty="0"/>
              <a:t>			</a:t>
            </a:r>
            <a:r>
              <a:rPr lang="en-US" altLang="ko-KR" sz="1200" dirty="0"/>
              <a:t>sum += n;</a:t>
            </a:r>
          </a:p>
          <a:p>
            <a:r>
              <a:rPr lang="en-US" altLang="ko-KR" sz="1200" dirty="0"/>
              <a:t>			count++;</a:t>
            </a:r>
          </a:p>
          <a:p>
            <a:r>
              <a:rPr lang="en-US" altLang="ko-KR" sz="1200" dirty="0"/>
              <a:t>			</a:t>
            </a:r>
            <a:r>
              <a:rPr lang="en-US" altLang="ko-KR" sz="1200" b="1" dirty="0"/>
              <a:t>n = </a:t>
            </a:r>
            <a:r>
              <a:rPr lang="en-US" altLang="ko-KR" sz="1200" b="1" dirty="0" err="1"/>
              <a:t>scanner.nextInt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/>
              <a:t>정수 입력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/>
              <a:t>if(count == 0</a:t>
            </a:r>
            <a:r>
              <a:rPr lang="en-US" altLang="ko-KR" sz="1200" dirty="0" smtClean="0"/>
              <a:t>) 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입력된 수가 없습니다</a:t>
            </a:r>
            <a:r>
              <a:rPr lang="en-US" altLang="ko-KR" sz="1200" dirty="0"/>
              <a:t>.");</a:t>
            </a:r>
          </a:p>
          <a:p>
            <a:r>
              <a:rPr lang="en-US" altLang="ko-KR" sz="1200" dirty="0" smtClean="0"/>
              <a:t>		else </a:t>
            </a:r>
            <a:r>
              <a:rPr lang="en-US" altLang="ko-KR" sz="1200" dirty="0"/>
              <a:t>{</a:t>
            </a:r>
          </a:p>
          <a:p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정수의 개수는 </a:t>
            </a:r>
            <a:r>
              <a:rPr lang="en-US" altLang="ko-KR" sz="1200" dirty="0"/>
              <a:t>" + count + "</a:t>
            </a:r>
            <a:r>
              <a:rPr lang="ko-KR" altLang="en-US" sz="1200" dirty="0"/>
              <a:t>개이며 </a:t>
            </a:r>
            <a:r>
              <a:rPr lang="en-US" altLang="ko-KR" sz="1200" dirty="0"/>
              <a:t>");</a:t>
            </a:r>
          </a:p>
          <a:p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평균은 </a:t>
            </a:r>
            <a:r>
              <a:rPr lang="en-US" altLang="ko-KR" sz="1200" dirty="0"/>
              <a:t>" + (double)sum/count + "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.");</a:t>
            </a:r>
          </a:p>
          <a:p>
            <a:r>
              <a:rPr lang="en-US" altLang="ko-KR" sz="1200" dirty="0" smtClean="0"/>
              <a:t>		}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scanner.close</a:t>
            </a:r>
            <a:r>
              <a:rPr lang="en-US" altLang="ko-KR" sz="1200" dirty="0"/>
              <a:t>();</a:t>
            </a:r>
          </a:p>
          <a:p>
            <a:r>
              <a:rPr lang="en-US" altLang="ko-KR" sz="1200" dirty="0"/>
              <a:t>	}</a:t>
            </a:r>
          </a:p>
          <a:p>
            <a:r>
              <a:rPr lang="en-US" altLang="ko-KR" sz="1200" dirty="0"/>
              <a:t>}</a:t>
            </a:r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351840" cy="680120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예제 </a:t>
            </a:r>
            <a:r>
              <a:rPr lang="en-US" altLang="ko-KR" sz="2400" dirty="0" smtClean="0"/>
              <a:t>3-2 : </a:t>
            </a:r>
            <a:r>
              <a:rPr lang="en-US" altLang="ko-KR" sz="2400" dirty="0"/>
              <a:t>-1</a:t>
            </a:r>
            <a:r>
              <a:rPr lang="ko-KR" altLang="en-US" sz="2400" dirty="0"/>
              <a:t>이 입력될 때까지 입력된 수의 평균 구하기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611560" y="1282991"/>
            <a:ext cx="781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while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문을 이용하여 정수를 여러 개 입력 받고 평균을 출력하라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-1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입력되면 입력을 종료한다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631686" y="5922075"/>
            <a:ext cx="6962648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200" dirty="0"/>
              <a:t>정수를 입력하고 마지막에 </a:t>
            </a:r>
            <a:r>
              <a:rPr lang="en-US" altLang="ko-KR" sz="1200" dirty="0"/>
              <a:t>-1</a:t>
            </a:r>
            <a:r>
              <a:rPr lang="ko-KR" altLang="en-US" sz="1200" dirty="0"/>
              <a:t>을 입력하세요</a:t>
            </a:r>
            <a:r>
              <a:rPr lang="en-US" altLang="ko-KR" sz="1200" dirty="0"/>
              <a:t>.</a:t>
            </a:r>
            <a:endParaRPr lang="ko-KR" altLang="en-US" sz="1200" dirty="0"/>
          </a:p>
          <a:p>
            <a:pPr fontAlgn="base"/>
            <a:r>
              <a:rPr lang="en-US" altLang="ko-KR" sz="1200" dirty="0">
                <a:solidFill>
                  <a:srgbClr val="00B050"/>
                </a:solidFill>
              </a:rPr>
              <a:t>10 30 –20 40 -1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정수의 개수는 </a:t>
            </a:r>
            <a:r>
              <a:rPr lang="en-US" altLang="ko-KR" sz="1200" dirty="0"/>
              <a:t>4</a:t>
            </a:r>
            <a:r>
              <a:rPr lang="ko-KR" altLang="en-US" sz="1200" dirty="0"/>
              <a:t>개이며 평균은 </a:t>
            </a:r>
            <a:r>
              <a:rPr lang="en-US" altLang="ko-KR" sz="1200" dirty="0"/>
              <a:t>15.0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10</a:t>
            </a:fld>
            <a:endParaRPr lang="ko-KR" altLang="en-US"/>
          </a:p>
        </p:txBody>
      </p:sp>
      <p:sp>
        <p:nvSpPr>
          <p:cNvPr id="9" name="모서리가 둥근 사각형 설명선 8"/>
          <p:cNvSpPr/>
          <p:nvPr/>
        </p:nvSpPr>
        <p:spPr>
          <a:xfrm>
            <a:off x="4016062" y="6064350"/>
            <a:ext cx="1656184" cy="324036"/>
          </a:xfrm>
          <a:prstGeom prst="wedgeRoundRectCallout">
            <a:avLst>
              <a:gd name="adj1" fmla="val -180685"/>
              <a:gd name="adj2" fmla="val 537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-1</a:t>
            </a:r>
            <a:r>
              <a:rPr lang="ko-KR" altLang="en-US" sz="1000" dirty="0" smtClean="0">
                <a:solidFill>
                  <a:schemeClr val="tx1"/>
                </a:solidFill>
              </a:rPr>
              <a:t>은 마지막 입력을 뜻함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29102764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700070"/>
          </a:xfrm>
        </p:spPr>
        <p:txBody>
          <a:bodyPr/>
          <a:lstStyle/>
          <a:p>
            <a:r>
              <a:rPr lang="en-US" altLang="ko-KR" dirty="0" smtClean="0"/>
              <a:t>do-while </a:t>
            </a:r>
            <a:r>
              <a:rPr lang="ko-KR" altLang="en-US" dirty="0" smtClean="0"/>
              <a:t>문의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구성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2483767" y="5219612"/>
            <a:ext cx="4113627" cy="307777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70C0"/>
                </a:solidFill>
              </a:rPr>
              <a:t> 무조건 최소 한번 </a:t>
            </a:r>
            <a:r>
              <a:rPr lang="ko-KR" altLang="en-US" sz="1400" dirty="0" err="1" smtClean="0">
                <a:solidFill>
                  <a:srgbClr val="0070C0"/>
                </a:solidFill>
              </a:rPr>
              <a:t>작업문</a:t>
            </a:r>
            <a:r>
              <a:rPr lang="ko-KR" altLang="en-US" sz="1400" dirty="0" smtClean="0">
                <a:solidFill>
                  <a:srgbClr val="0070C0"/>
                </a:solidFill>
              </a:rPr>
              <a:t> 실행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8" name="TextBox 27"/>
          <p:cNvSpPr txBox="1"/>
          <p:nvPr/>
        </p:nvSpPr>
        <p:spPr>
          <a:xfrm>
            <a:off x="2483768" y="5661248"/>
            <a:ext cx="4113627" cy="523220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non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1400" smtClean="0">
                <a:solidFill>
                  <a:srgbClr val="0070C0"/>
                </a:solidFill>
              </a:rPr>
              <a:t> 반복 </a:t>
            </a:r>
            <a:r>
              <a:rPr lang="ko-KR" altLang="en-US" sz="1400" dirty="0" smtClean="0">
                <a:solidFill>
                  <a:srgbClr val="0070C0"/>
                </a:solidFill>
              </a:rPr>
              <a:t>조건이 </a:t>
            </a:r>
            <a:r>
              <a:rPr lang="en-US" altLang="ko-KR" sz="1400" dirty="0" smtClean="0">
                <a:solidFill>
                  <a:srgbClr val="0070C0"/>
                </a:solidFill>
              </a:rPr>
              <a:t>true</a:t>
            </a:r>
            <a:r>
              <a:rPr lang="ko-KR" altLang="en-US" sz="1400" dirty="0" smtClean="0">
                <a:solidFill>
                  <a:srgbClr val="0070C0"/>
                </a:solidFill>
              </a:rPr>
              <a:t>이면 반복</a:t>
            </a:r>
            <a:r>
              <a:rPr lang="en-US" altLang="ko-KR" sz="1400" dirty="0" smtClean="0">
                <a:solidFill>
                  <a:srgbClr val="0070C0"/>
                </a:solidFill>
              </a:rPr>
              <a:t>, false</a:t>
            </a:r>
            <a:r>
              <a:rPr lang="ko-KR" altLang="en-US" sz="1400" dirty="0" smtClean="0">
                <a:solidFill>
                  <a:srgbClr val="0070C0"/>
                </a:solidFill>
              </a:rPr>
              <a:t>이면 </a:t>
            </a:r>
            <a:r>
              <a:rPr lang="ko-KR" altLang="en-US" sz="1400" smtClean="0">
                <a:solidFill>
                  <a:srgbClr val="0070C0"/>
                </a:solidFill>
              </a:rPr>
              <a:t>반복 종료</a:t>
            </a:r>
            <a:endParaRPr lang="en-US" altLang="ko-KR" sz="1400" smtClean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sz="1400" smtClean="0">
                <a:solidFill>
                  <a:srgbClr val="0070C0"/>
                </a:solidFill>
              </a:rPr>
              <a:t> 반복 조건이 없으며 컴파일 오류</a:t>
            </a:r>
            <a:endParaRPr lang="en-US" altLang="ko-KR" sz="1400" smtClean="0">
              <a:solidFill>
                <a:srgbClr val="0070C0"/>
              </a:solidFill>
            </a:endParaRPr>
          </a:p>
        </p:txBody>
      </p:sp>
      <p:sp>
        <p:nvSpPr>
          <p:cNvPr id="31" name="슬라이드 번호 개체 틀 3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11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49927" y="1444022"/>
            <a:ext cx="5610225" cy="35433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6922198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700070"/>
          </a:xfrm>
        </p:spPr>
        <p:txBody>
          <a:bodyPr/>
          <a:lstStyle/>
          <a:p>
            <a:r>
              <a:rPr lang="en-US" altLang="ko-KR" dirty="0" smtClean="0"/>
              <a:t>do-while</a:t>
            </a:r>
            <a:r>
              <a:rPr lang="ko-KR" altLang="en-US" dirty="0" smtClean="0"/>
              <a:t>문의 실행 과정을 나타내는 순서도</a:t>
            </a:r>
            <a:endParaRPr lang="ko-KR" altLang="en-US" dirty="0"/>
          </a:p>
        </p:txBody>
      </p:sp>
      <p:sp>
        <p:nvSpPr>
          <p:cNvPr id="29" name="슬라이드 번호 개체 틀 2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12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87624" y="1844824"/>
            <a:ext cx="6505575" cy="40100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70991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3-3 : a-z</a:t>
            </a:r>
            <a:r>
              <a:rPr lang="ko-KR" altLang="en-US" dirty="0" smtClean="0"/>
              <a:t>까지 출력</a:t>
            </a:r>
            <a:endParaRPr lang="ko-KR" altLang="en-US" dirty="0"/>
          </a:p>
        </p:txBody>
      </p:sp>
      <p:sp>
        <p:nvSpPr>
          <p:cNvPr id="6" name="TextBox 5"/>
          <p:cNvSpPr txBox="1"/>
          <p:nvPr/>
        </p:nvSpPr>
        <p:spPr>
          <a:xfrm>
            <a:off x="683568" y="1772816"/>
            <a:ext cx="5696102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600" dirty="0"/>
              <a:t>public class </a:t>
            </a:r>
            <a:r>
              <a:rPr lang="en-US" altLang="ko-KR" sz="1600" dirty="0" err="1"/>
              <a:t>DoWhileSample</a:t>
            </a:r>
            <a:r>
              <a:rPr lang="en-US" altLang="ko-KR" sz="1600" dirty="0"/>
              <a:t> {</a:t>
            </a:r>
          </a:p>
          <a:p>
            <a:pPr defTabSz="180000"/>
            <a:r>
              <a:rPr lang="en-US" altLang="ko-KR" sz="1600" dirty="0"/>
              <a:t>	public static void main (String[] </a:t>
            </a:r>
            <a:r>
              <a:rPr lang="en-US" altLang="ko-KR" sz="1600" dirty="0" err="1"/>
              <a:t>args</a:t>
            </a:r>
            <a:r>
              <a:rPr lang="en-US" altLang="ko-KR" sz="1600" dirty="0"/>
              <a:t>) {</a:t>
            </a:r>
          </a:p>
          <a:p>
            <a:pPr defTabSz="180000"/>
            <a:r>
              <a:rPr lang="en-US" altLang="ko-KR" sz="1600" dirty="0"/>
              <a:t>		char </a:t>
            </a:r>
            <a:r>
              <a:rPr lang="en-US" altLang="ko-KR" sz="1600" dirty="0" smtClean="0"/>
              <a:t>c </a:t>
            </a:r>
            <a:r>
              <a:rPr lang="en-US" altLang="ko-KR" sz="1600" dirty="0"/>
              <a:t>= 'a';</a:t>
            </a:r>
          </a:p>
          <a:p>
            <a:pPr defTabSz="180000"/>
            <a:r>
              <a:rPr lang="en-US" altLang="ko-KR" sz="1600" dirty="0"/>
              <a:t>		</a:t>
            </a:r>
          </a:p>
          <a:p>
            <a:pPr defTabSz="180000"/>
            <a:r>
              <a:rPr lang="en-US" altLang="ko-KR" sz="1600" dirty="0"/>
              <a:t>		do {</a:t>
            </a:r>
          </a:p>
          <a:p>
            <a:pPr defTabSz="180000"/>
            <a:r>
              <a:rPr lang="en-US" altLang="ko-KR" sz="1600" dirty="0"/>
              <a:t>			</a:t>
            </a:r>
            <a:r>
              <a:rPr lang="en-US" altLang="ko-KR" sz="1600" dirty="0" err="1" smtClean="0"/>
              <a:t>System.out.print</a:t>
            </a:r>
            <a:r>
              <a:rPr lang="en-US" altLang="ko-KR" sz="1600" dirty="0" smtClean="0"/>
              <a:t>(c);</a:t>
            </a:r>
            <a:endParaRPr lang="en-US" altLang="ko-KR" sz="1600" dirty="0"/>
          </a:p>
          <a:p>
            <a:pPr defTabSz="180000"/>
            <a:r>
              <a:rPr lang="en-US" altLang="ko-KR" sz="1600" dirty="0"/>
              <a:t>			</a:t>
            </a:r>
            <a:r>
              <a:rPr lang="en-US" altLang="ko-KR" sz="1600" dirty="0" smtClean="0"/>
              <a:t>c </a:t>
            </a:r>
            <a:r>
              <a:rPr lang="en-US" altLang="ko-KR" sz="1600" dirty="0"/>
              <a:t>= (char) </a:t>
            </a:r>
            <a:r>
              <a:rPr lang="en-US" altLang="ko-KR" sz="1600" dirty="0" smtClean="0"/>
              <a:t>(c </a:t>
            </a:r>
            <a:r>
              <a:rPr lang="en-US" altLang="ko-KR" sz="1600" dirty="0"/>
              <a:t>+ 1);</a:t>
            </a:r>
          </a:p>
          <a:p>
            <a:pPr defTabSz="180000"/>
            <a:r>
              <a:rPr lang="en-US" altLang="ko-KR" sz="1600" dirty="0"/>
              <a:t>		} while </a:t>
            </a:r>
            <a:r>
              <a:rPr lang="en-US" altLang="ko-KR" sz="1600" dirty="0" smtClean="0"/>
              <a:t>(c </a:t>
            </a:r>
            <a:r>
              <a:rPr lang="en-US" altLang="ko-KR" sz="1600" dirty="0"/>
              <a:t>&lt;= 'z'); 	</a:t>
            </a:r>
          </a:p>
          <a:p>
            <a:pPr defTabSz="180000"/>
            <a:r>
              <a:rPr lang="en-US" altLang="ko-KR" sz="1600" dirty="0"/>
              <a:t>	}</a:t>
            </a:r>
          </a:p>
          <a:p>
            <a:pPr defTabSz="180000"/>
            <a:r>
              <a:rPr lang="en-US" altLang="ko-KR" sz="1600" dirty="0"/>
              <a:t>}</a:t>
            </a:r>
          </a:p>
        </p:txBody>
      </p:sp>
      <p:sp>
        <p:nvSpPr>
          <p:cNvPr id="3993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11560" y="1282991"/>
            <a:ext cx="7816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do-while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문을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이용하여 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'a'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부터 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'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z'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까지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출력하는 프로그램을 작성하시오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TextBox 2"/>
          <p:cNvSpPr txBox="1"/>
          <p:nvPr/>
        </p:nvSpPr>
        <p:spPr>
          <a:xfrm>
            <a:off x="683568" y="4509120"/>
            <a:ext cx="5696102" cy="369332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dirty="0" err="1"/>
              <a:t>abcdefghijklmnopqrstuvwxyz</a:t>
            </a:r>
            <a:endParaRPr lang="ko-KR" altLang="en-US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13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83242895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중첩 반복</a:t>
            </a:r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1403648" y="3212976"/>
            <a:ext cx="6408712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rgbClr val="0070C0"/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 smtClean="0"/>
              <a:t>for(</a:t>
            </a:r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=0; i&lt;100; i++) { // 100</a:t>
            </a:r>
            <a:r>
              <a:rPr lang="ko-KR" altLang="en-US" sz="1400" dirty="0" smtClean="0"/>
              <a:t>개의 학교 성적을 모두 더한다</a:t>
            </a:r>
            <a:r>
              <a:rPr lang="en-US" altLang="ko-KR" sz="1400" dirty="0" smtClean="0"/>
              <a:t>.</a:t>
            </a:r>
            <a:r>
              <a:rPr lang="ko-KR" altLang="en-US" sz="1400" dirty="0" smtClean="0"/>
              <a:t> </a:t>
            </a:r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		.....</a:t>
            </a:r>
          </a:p>
          <a:p>
            <a:pPr defTabSz="180000"/>
            <a:endParaRPr lang="en-US" altLang="ko-KR" sz="1400" dirty="0" smtClean="0"/>
          </a:p>
          <a:p>
            <a:pPr defTabSz="180000"/>
            <a:endParaRPr lang="en-US" altLang="ko-KR" sz="1400" dirty="0" smtClean="0"/>
          </a:p>
          <a:p>
            <a:pPr defTabSz="180000"/>
            <a:endParaRPr lang="en-US" altLang="ko-KR" sz="1400" dirty="0" smtClean="0"/>
          </a:p>
          <a:p>
            <a:pPr defTabSz="180000"/>
            <a:endParaRPr lang="en-US" altLang="ko-KR" sz="1400" dirty="0" smtClean="0"/>
          </a:p>
          <a:p>
            <a:pPr defTabSz="180000"/>
            <a:r>
              <a:rPr lang="en-US" altLang="ko-KR" sz="1400" dirty="0" smtClean="0"/>
              <a:t>	</a:t>
            </a:r>
          </a:p>
          <a:p>
            <a:pPr defTabSz="180000"/>
            <a:endParaRPr lang="en-US" altLang="ko-KR" sz="1400" dirty="0"/>
          </a:p>
          <a:p>
            <a:pPr defTabSz="180000"/>
            <a:r>
              <a:rPr lang="en-US" altLang="ko-KR" sz="1400" dirty="0" smtClean="0"/>
              <a:t>	.....</a:t>
            </a:r>
          </a:p>
          <a:p>
            <a:pPr defTabSz="180000"/>
            <a:r>
              <a:rPr lang="en-US" altLang="ko-KR" sz="1400" dirty="0" smtClean="0"/>
              <a:t>}</a:t>
            </a:r>
            <a:endParaRPr lang="ko-KR" altLang="en-US" sz="1400" dirty="0"/>
          </a:p>
        </p:txBody>
      </p:sp>
      <p:sp>
        <p:nvSpPr>
          <p:cNvPr id="6" name="직사각형 5"/>
          <p:cNvSpPr/>
          <p:nvPr/>
        </p:nvSpPr>
        <p:spPr>
          <a:xfrm>
            <a:off x="1763688" y="3789040"/>
            <a:ext cx="5616624" cy="1224136"/>
          </a:xfrm>
          <a:prstGeom prst="rect">
            <a:avLst/>
          </a:prstGeom>
          <a:solidFill>
            <a:schemeClr val="accent4">
              <a:lumMod val="20000"/>
              <a:lumOff val="80000"/>
            </a:schemeClr>
          </a:solidFill>
          <a:ln>
            <a:solidFill>
              <a:schemeClr val="accent2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defTabSz="180000"/>
            <a:r>
              <a:rPr lang="en-US" altLang="ko-KR" sz="1400" dirty="0" smtClean="0">
                <a:solidFill>
                  <a:schemeClr val="tx1"/>
                </a:solidFill>
              </a:rPr>
              <a:t>for(</a:t>
            </a:r>
            <a:r>
              <a:rPr lang="en-US" altLang="ko-KR" sz="1400" dirty="0" err="1" smtClean="0">
                <a:solidFill>
                  <a:schemeClr val="tx1"/>
                </a:solidFill>
              </a:rPr>
              <a:t>int</a:t>
            </a:r>
            <a:r>
              <a:rPr lang="en-US" altLang="ko-KR" sz="1400" dirty="0" smtClean="0">
                <a:solidFill>
                  <a:schemeClr val="tx1"/>
                </a:solidFill>
              </a:rPr>
              <a:t> j=0; j&lt;10000; j++) { // 10000</a:t>
            </a:r>
            <a:r>
              <a:rPr lang="ko-KR" altLang="en-US" sz="1400" dirty="0" smtClean="0">
                <a:solidFill>
                  <a:schemeClr val="tx1"/>
                </a:solidFill>
              </a:rPr>
              <a:t>명의 학생 성적을 모두 더한다</a:t>
            </a:r>
            <a:r>
              <a:rPr lang="en-US" altLang="ko-KR" sz="1400" dirty="0" smtClean="0">
                <a:solidFill>
                  <a:schemeClr val="tx1"/>
                </a:solidFill>
              </a:rPr>
              <a:t>.</a:t>
            </a:r>
          </a:p>
          <a:p>
            <a:pPr defTabSz="180000"/>
            <a:r>
              <a:rPr lang="en-US" altLang="ko-KR" sz="1400" dirty="0" smtClean="0">
                <a:solidFill>
                  <a:schemeClr val="tx1"/>
                </a:solidFill>
              </a:rPr>
              <a:t>	   .....</a:t>
            </a:r>
          </a:p>
          <a:p>
            <a:pPr defTabSz="180000"/>
            <a:r>
              <a:rPr lang="en-US" altLang="ko-KR" sz="1400" dirty="0" smtClean="0">
                <a:solidFill>
                  <a:schemeClr val="tx1"/>
                </a:solidFill>
              </a:rPr>
              <a:t>	   .....</a:t>
            </a:r>
          </a:p>
          <a:p>
            <a:pPr defTabSz="180000"/>
            <a:r>
              <a:rPr lang="en-US" altLang="ko-KR" sz="1400" dirty="0" smtClean="0">
                <a:solidFill>
                  <a:schemeClr val="tx1"/>
                </a:solidFill>
              </a:rPr>
              <a:t>	}</a:t>
            </a:r>
          </a:p>
        </p:txBody>
      </p:sp>
      <p:sp>
        <p:nvSpPr>
          <p:cNvPr id="5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78310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중첩 반복</a:t>
            </a:r>
            <a:endParaRPr lang="en-US" altLang="ko-KR" dirty="0" smtClean="0"/>
          </a:p>
          <a:p>
            <a:pPr lvl="1"/>
            <a:r>
              <a:rPr lang="ko-KR" altLang="en-US" dirty="0" err="1"/>
              <a:t>반복문이</a:t>
            </a:r>
            <a:r>
              <a:rPr lang="ko-KR" altLang="en-US" dirty="0"/>
              <a:t> 다른 </a:t>
            </a:r>
            <a:r>
              <a:rPr lang="ko-KR" altLang="en-US" dirty="0" err="1"/>
              <a:t>반복문을</a:t>
            </a:r>
            <a:r>
              <a:rPr lang="ko-KR" altLang="en-US" dirty="0"/>
              <a:t> </a:t>
            </a:r>
            <a:r>
              <a:rPr lang="ko-KR" altLang="en-US" dirty="0" smtClean="0"/>
              <a:t>내포하는 구조</a:t>
            </a:r>
            <a:endParaRPr lang="en-US" altLang="ko-KR" dirty="0" smtClean="0"/>
          </a:p>
          <a:p>
            <a:pPr lvl="1"/>
            <a:r>
              <a:rPr lang="ko-KR" altLang="en-US" dirty="0"/>
              <a:t>이론적으로는 몇 번이고 중첩 </a:t>
            </a:r>
            <a:r>
              <a:rPr lang="ko-KR" altLang="en-US" dirty="0" smtClean="0"/>
              <a:t>반복 가능</a:t>
            </a:r>
            <a:endParaRPr lang="en-US" altLang="ko-KR" dirty="0" smtClean="0"/>
          </a:p>
          <a:p>
            <a:pPr lvl="1"/>
            <a:r>
              <a:rPr lang="ko-KR" altLang="en-US" dirty="0"/>
              <a:t>너무 많은 중첩 반복은 </a:t>
            </a:r>
            <a:r>
              <a:rPr lang="ko-KR" altLang="en-US" dirty="0" smtClean="0"/>
              <a:t>프로그램 구조를 </a:t>
            </a:r>
            <a:r>
              <a:rPr lang="ko-KR" altLang="en-US" dirty="0"/>
              <a:t>복잡하게 하므로 </a:t>
            </a:r>
            <a:r>
              <a:rPr lang="en-US" altLang="ko-KR" sz="1600" dirty="0" smtClean="0"/>
              <a:t>2</a:t>
            </a:r>
            <a:r>
              <a:rPr lang="ko-KR" altLang="en-US" dirty="0"/>
              <a:t>중 또는 </a:t>
            </a:r>
            <a:r>
              <a:rPr lang="en-US" altLang="ko-KR" sz="1600" dirty="0"/>
              <a:t>3</a:t>
            </a:r>
            <a:r>
              <a:rPr lang="ko-KR" altLang="en-US" dirty="0"/>
              <a:t>중 </a:t>
            </a:r>
            <a:r>
              <a:rPr lang="ko-KR" altLang="en-US" dirty="0" smtClean="0"/>
              <a:t>반복이 적당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3" name="TextBox 2"/>
          <p:cNvSpPr txBox="1"/>
          <p:nvPr/>
        </p:nvSpPr>
        <p:spPr>
          <a:xfrm>
            <a:off x="1403648" y="5556903"/>
            <a:ext cx="5734262" cy="523220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pPr algn="ctr"/>
            <a:r>
              <a:rPr lang="en-US" altLang="ko-KR" sz="1400" dirty="0" smtClean="0"/>
              <a:t>10000</a:t>
            </a:r>
            <a:r>
              <a:rPr lang="ko-KR" altLang="en-US" sz="1400" dirty="0" smtClean="0"/>
              <a:t>명의 학생이 있는 </a:t>
            </a:r>
            <a:r>
              <a:rPr lang="en-US" altLang="ko-KR" sz="1400" dirty="0" smtClean="0"/>
              <a:t>100</a:t>
            </a:r>
            <a:r>
              <a:rPr lang="ko-KR" altLang="en-US" sz="1400" dirty="0" smtClean="0"/>
              <a:t>개 대학의 모든 학생 성적의 합을 구할 때</a:t>
            </a:r>
            <a:r>
              <a:rPr lang="en-US" altLang="ko-KR" sz="1400" dirty="0" smtClean="0"/>
              <a:t>,</a:t>
            </a:r>
          </a:p>
          <a:p>
            <a:pPr algn="ctr"/>
            <a:r>
              <a:rPr lang="en-US" altLang="ko-KR" sz="1400" dirty="0" smtClean="0"/>
              <a:t>for </a:t>
            </a:r>
            <a:r>
              <a:rPr lang="ko-KR" altLang="en-US" sz="1400" dirty="0"/>
              <a:t>문을 이용한 이중 중첩 구조</a:t>
            </a:r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6676242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3-4 : </a:t>
            </a:r>
            <a:r>
              <a:rPr lang="en-US" altLang="ko-KR" dirty="0"/>
              <a:t>2</a:t>
            </a:r>
            <a:r>
              <a:rPr lang="ko-KR" altLang="en-US" dirty="0"/>
              <a:t>중 중첩을 이용한 </a:t>
            </a:r>
            <a:r>
              <a:rPr lang="ko-KR" altLang="en-US" dirty="0" smtClean="0"/>
              <a:t>구구단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84939" y="1772816"/>
            <a:ext cx="7075976" cy="246221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dirty="0"/>
              <a:t>public class </a:t>
            </a:r>
            <a:r>
              <a:rPr lang="en-US" altLang="ko-KR" dirty="0" err="1"/>
              <a:t>NestedLoop</a:t>
            </a:r>
            <a:r>
              <a:rPr lang="en-US" altLang="ko-KR" dirty="0"/>
              <a:t> {</a:t>
            </a:r>
          </a:p>
          <a:p>
            <a:r>
              <a:rPr lang="en-US" altLang="ko-KR" dirty="0"/>
              <a:t>	public static void main(String[] </a:t>
            </a:r>
            <a:r>
              <a:rPr lang="en-US" altLang="ko-KR" dirty="0" err="1"/>
              <a:t>args</a:t>
            </a:r>
            <a:r>
              <a:rPr lang="en-US" altLang="ko-KR" dirty="0"/>
              <a:t>) {</a:t>
            </a:r>
          </a:p>
          <a:p>
            <a:r>
              <a:rPr lang="en-US" altLang="ko-KR" dirty="0"/>
              <a:t>		</a:t>
            </a:r>
            <a:r>
              <a:rPr lang="en-US" altLang="ko-KR" b="1" dirty="0"/>
              <a:t>for(</a:t>
            </a:r>
            <a:r>
              <a:rPr lang="en-US" altLang="ko-KR" b="1" dirty="0" err="1"/>
              <a:t>int</a:t>
            </a:r>
            <a:r>
              <a:rPr lang="en-US" altLang="ko-KR" b="1" dirty="0"/>
              <a:t> </a:t>
            </a:r>
            <a:r>
              <a:rPr lang="en-US" altLang="ko-KR" b="1" dirty="0" err="1"/>
              <a:t>i</a:t>
            </a:r>
            <a:r>
              <a:rPr lang="en-US" altLang="ko-KR" b="1" dirty="0"/>
              <a:t>=1; </a:t>
            </a:r>
            <a:r>
              <a:rPr lang="en-US" altLang="ko-KR" b="1" dirty="0" err="1"/>
              <a:t>i</a:t>
            </a:r>
            <a:r>
              <a:rPr lang="en-US" altLang="ko-KR" b="1" dirty="0"/>
              <a:t>&lt;10; </a:t>
            </a:r>
            <a:r>
              <a:rPr lang="en-US" altLang="ko-KR" b="1" dirty="0" err="1"/>
              <a:t>i</a:t>
            </a:r>
            <a:r>
              <a:rPr lang="en-US" altLang="ko-KR" b="1" dirty="0"/>
              <a:t>++) </a:t>
            </a:r>
            <a:r>
              <a:rPr lang="en-US" altLang="ko-KR" dirty="0"/>
              <a:t>{ // 1</a:t>
            </a:r>
            <a:r>
              <a:rPr lang="ko-KR" altLang="en-US" dirty="0"/>
              <a:t>단에서 </a:t>
            </a:r>
            <a:r>
              <a:rPr lang="en-US" altLang="ko-KR" dirty="0"/>
              <a:t>9</a:t>
            </a:r>
            <a:r>
              <a:rPr lang="ko-KR" altLang="en-US" dirty="0"/>
              <a:t>단</a:t>
            </a:r>
          </a:p>
          <a:p>
            <a:r>
              <a:rPr lang="ko-KR" altLang="en-US" dirty="0"/>
              <a:t>			</a:t>
            </a:r>
            <a:r>
              <a:rPr lang="en-US" altLang="ko-KR" b="1" dirty="0"/>
              <a:t>for(</a:t>
            </a:r>
            <a:r>
              <a:rPr lang="en-US" altLang="ko-KR" b="1" dirty="0" err="1"/>
              <a:t>int</a:t>
            </a:r>
            <a:r>
              <a:rPr lang="en-US" altLang="ko-KR" b="1" dirty="0"/>
              <a:t> j=1; j&lt;10; </a:t>
            </a:r>
            <a:r>
              <a:rPr lang="en-US" altLang="ko-KR" b="1" dirty="0" err="1"/>
              <a:t>j++</a:t>
            </a:r>
            <a:r>
              <a:rPr lang="en-US" altLang="ko-KR" b="1" dirty="0"/>
              <a:t>) </a:t>
            </a:r>
            <a:r>
              <a:rPr lang="en-US" altLang="ko-KR" dirty="0"/>
              <a:t>{ // </a:t>
            </a:r>
            <a:r>
              <a:rPr lang="ko-KR" altLang="en-US" dirty="0"/>
              <a:t>각 단의 </a:t>
            </a:r>
            <a:r>
              <a:rPr lang="ko-KR" altLang="en-US" dirty="0" err="1"/>
              <a:t>구구셈</a:t>
            </a:r>
            <a:r>
              <a:rPr lang="ko-KR" altLang="en-US" dirty="0"/>
              <a:t> 출력</a:t>
            </a:r>
          </a:p>
          <a:p>
            <a:r>
              <a:rPr lang="ko-KR" altLang="en-US" dirty="0"/>
              <a:t>				</a:t>
            </a:r>
            <a:r>
              <a:rPr lang="en-US" altLang="ko-KR" dirty="0" err="1"/>
              <a:t>System.out.print</a:t>
            </a:r>
            <a:r>
              <a:rPr lang="en-US" altLang="ko-KR" dirty="0"/>
              <a:t>(</a:t>
            </a:r>
            <a:r>
              <a:rPr lang="en-US" altLang="ko-KR" dirty="0" err="1"/>
              <a:t>i</a:t>
            </a:r>
            <a:r>
              <a:rPr lang="en-US" altLang="ko-KR" dirty="0"/>
              <a:t> + "*" + j + "=" + </a:t>
            </a:r>
            <a:r>
              <a:rPr lang="en-US" altLang="ko-KR" dirty="0" err="1"/>
              <a:t>i</a:t>
            </a:r>
            <a:r>
              <a:rPr lang="en-US" altLang="ko-KR" dirty="0"/>
              <a:t>*j); // </a:t>
            </a:r>
            <a:r>
              <a:rPr lang="ko-KR" altLang="en-US" dirty="0" err="1"/>
              <a:t>구구셈</a:t>
            </a:r>
            <a:r>
              <a:rPr lang="ko-KR" altLang="en-US" dirty="0"/>
              <a:t> 출력</a:t>
            </a:r>
          </a:p>
          <a:p>
            <a:r>
              <a:rPr lang="ko-KR" altLang="en-US" dirty="0"/>
              <a:t>				</a:t>
            </a:r>
            <a:r>
              <a:rPr lang="en-US" altLang="ko-KR" dirty="0" err="1"/>
              <a:t>System.out.print</a:t>
            </a:r>
            <a:r>
              <a:rPr lang="en-US" altLang="ko-KR" dirty="0"/>
              <a:t>('\t'); // </a:t>
            </a:r>
            <a:r>
              <a:rPr lang="ko-KR" altLang="en-US" dirty="0"/>
              <a:t>하나씩 탭으로 띄기</a:t>
            </a:r>
          </a:p>
          <a:p>
            <a:r>
              <a:rPr lang="ko-KR" altLang="en-US" dirty="0"/>
              <a:t>			</a:t>
            </a:r>
            <a:r>
              <a:rPr lang="en-US" altLang="ko-KR" dirty="0"/>
              <a:t>}</a:t>
            </a:r>
            <a:endParaRPr lang="ko-KR" altLang="en-US" dirty="0"/>
          </a:p>
          <a:p>
            <a:r>
              <a:rPr lang="ko-KR" altLang="en-US" dirty="0"/>
              <a:t>			</a:t>
            </a:r>
            <a:r>
              <a:rPr lang="en-US" altLang="ko-KR" dirty="0" err="1"/>
              <a:t>System.out.println</a:t>
            </a:r>
            <a:r>
              <a:rPr lang="en-US" altLang="ko-KR" dirty="0"/>
              <a:t>(); // </a:t>
            </a:r>
            <a:r>
              <a:rPr lang="ko-KR" altLang="en-US" dirty="0"/>
              <a:t>한 단이 끝나면 다음 줄로 커서 이동</a:t>
            </a:r>
          </a:p>
          <a:p>
            <a:r>
              <a:rPr lang="ko-KR" altLang="en-US" dirty="0"/>
              <a:t>		</a:t>
            </a:r>
            <a:r>
              <a:rPr lang="en-US" altLang="ko-KR" dirty="0"/>
              <a:t>}</a:t>
            </a:r>
            <a:endParaRPr lang="ko-KR" altLang="en-US" dirty="0"/>
          </a:p>
          <a:p>
            <a:r>
              <a:rPr lang="ko-KR" altLang="en-US" dirty="0"/>
              <a:t>	</a:t>
            </a:r>
            <a:r>
              <a:rPr lang="en-US" altLang="ko-KR" dirty="0"/>
              <a:t>}</a:t>
            </a:r>
            <a:endParaRPr lang="ko-KR" altLang="en-US" dirty="0"/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  <p:sp>
        <p:nvSpPr>
          <p:cNvPr id="7" name="TextBox 6"/>
          <p:cNvSpPr txBox="1"/>
          <p:nvPr/>
        </p:nvSpPr>
        <p:spPr>
          <a:xfrm>
            <a:off x="476630" y="1342509"/>
            <a:ext cx="7983801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2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중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중첩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for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문을 사용하여 구구단을 출력하는 프로그램을 작성하시오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한 줄에 한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단씩 출력한다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8" name="TextBox 7"/>
          <p:cNvSpPr txBox="1"/>
          <p:nvPr/>
        </p:nvSpPr>
        <p:spPr>
          <a:xfrm>
            <a:off x="568965" y="4437112"/>
            <a:ext cx="7099379" cy="1754326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 rtlCol="0">
            <a:spAutoFit/>
          </a:bodyPr>
          <a:lstStyle/>
          <a:p>
            <a:pPr defTabSz="396000"/>
            <a:r>
              <a:rPr lang="en-US" altLang="ko-KR" sz="1200" dirty="0" smtClean="0"/>
              <a:t>1*1=1	1*2=2	1*3=3	1*4=4	1*5=5	1*6=6	1*7=7	1*8=8	1*9=9</a:t>
            </a:r>
            <a:endParaRPr lang="en-US" altLang="ko-KR" sz="1200" dirty="0"/>
          </a:p>
          <a:p>
            <a:pPr defTabSz="396000"/>
            <a:r>
              <a:rPr lang="en-US" altLang="ko-KR" sz="1200" dirty="0" smtClean="0"/>
              <a:t>2*1=2	2*2=4	2*3=6	2*4=8	2*5=10	2*6=12	2*7=14	2*8=16	2*9=18</a:t>
            </a:r>
            <a:endParaRPr lang="en-US" altLang="ko-KR" sz="1200" dirty="0"/>
          </a:p>
          <a:p>
            <a:pPr defTabSz="396000"/>
            <a:r>
              <a:rPr lang="en-US" altLang="ko-KR" sz="1200" dirty="0" smtClean="0"/>
              <a:t>3*1=3	3*2=6	3*3=9	3*4=12	3*5=15	3*6=18	3*7=21	3*8=24	3*9=27</a:t>
            </a:r>
            <a:endParaRPr lang="en-US" altLang="ko-KR" sz="1200" dirty="0"/>
          </a:p>
          <a:p>
            <a:pPr defTabSz="396000"/>
            <a:r>
              <a:rPr lang="en-US" altLang="ko-KR" sz="1200" dirty="0" smtClean="0"/>
              <a:t>4*1=4	4*2=8	4*3=12	4*4=16	4*5=20	4*6=24	4*7=28	4*8=32	4*9=36</a:t>
            </a:r>
            <a:endParaRPr lang="en-US" altLang="ko-KR" sz="1200" dirty="0"/>
          </a:p>
          <a:p>
            <a:pPr defTabSz="396000"/>
            <a:r>
              <a:rPr lang="en-US" altLang="ko-KR" sz="1200" dirty="0" smtClean="0"/>
              <a:t>5*1=5	5*2=10	5*3=15	5*4=20	5*5=25	5*6=30	5*7=35	5*8=40	5*9=45</a:t>
            </a:r>
            <a:endParaRPr lang="en-US" altLang="ko-KR" sz="1200" dirty="0"/>
          </a:p>
          <a:p>
            <a:pPr defTabSz="396000"/>
            <a:r>
              <a:rPr lang="en-US" altLang="ko-KR" sz="1200" dirty="0" smtClean="0"/>
              <a:t>6*1=6	6*2=12	6*3=18	6*4=24	6*5=30	6*6=36	6*7=42	6*8=48	6*9=54</a:t>
            </a:r>
            <a:endParaRPr lang="en-US" altLang="ko-KR" sz="1200" dirty="0"/>
          </a:p>
          <a:p>
            <a:pPr defTabSz="396000"/>
            <a:r>
              <a:rPr lang="en-US" altLang="ko-KR" sz="1200" dirty="0" smtClean="0"/>
              <a:t>7*1=7	7*2=14	7*3=21	7*4=28	7*5=35	7*6=42	7*7=49	7*8=56	7*9=63</a:t>
            </a:r>
            <a:endParaRPr lang="en-US" altLang="ko-KR" sz="1200" dirty="0"/>
          </a:p>
          <a:p>
            <a:pPr defTabSz="396000"/>
            <a:r>
              <a:rPr lang="en-US" altLang="ko-KR" sz="1200" dirty="0" smtClean="0"/>
              <a:t>8*1=8	8*2=16	8*3=24	8*4=32	8*5=40	8*6=48	8*7=56	8*8=64	8*9=72</a:t>
            </a:r>
            <a:endParaRPr lang="en-US" altLang="ko-KR" sz="1200" dirty="0"/>
          </a:p>
          <a:p>
            <a:pPr defTabSz="396000"/>
            <a:r>
              <a:rPr lang="en-US" altLang="ko-KR" sz="1200" dirty="0" smtClean="0"/>
              <a:t>9*1=9	9*2=18	9*3=27	9*4=36	9*5=45	9*6=54	9*7=63	9*8=72	9*9=81</a:t>
            </a:r>
            <a:endParaRPr lang="ko-KR" altLang="en-US" sz="1200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0382268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2492896"/>
            <a:ext cx="7052310" cy="1230630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continue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2503180"/>
          </a:xfrm>
        </p:spPr>
        <p:txBody>
          <a:bodyPr>
            <a:normAutofit/>
          </a:bodyPr>
          <a:lstStyle/>
          <a:p>
            <a:r>
              <a:rPr lang="en-US" altLang="ko-KR" dirty="0" smtClean="0"/>
              <a:t>continue 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반복문을</a:t>
            </a:r>
            <a:r>
              <a:rPr lang="ko-KR" altLang="en-US" dirty="0" smtClean="0"/>
              <a:t> 빠져 나가지 않으면서 다음 반복으로 진행</a:t>
            </a:r>
            <a:endParaRPr lang="en-US" altLang="ko-KR" dirty="0" smtClean="0"/>
          </a:p>
        </p:txBody>
      </p:sp>
      <p:sp>
        <p:nvSpPr>
          <p:cNvPr id="102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16</a:t>
            </a:fld>
            <a:endParaRPr lang="ko-KR" altLang="en-US"/>
          </a:p>
        </p:txBody>
      </p:sp>
      <p:sp>
        <p:nvSpPr>
          <p:cNvPr id="16" name="모서리가 둥근 사각형 설명선 15"/>
          <p:cNvSpPr/>
          <p:nvPr/>
        </p:nvSpPr>
        <p:spPr>
          <a:xfrm>
            <a:off x="2411760" y="3814082"/>
            <a:ext cx="720080" cy="258126"/>
          </a:xfrm>
          <a:prstGeom prst="wedgeRoundRectCallout">
            <a:avLst>
              <a:gd name="adj1" fmla="val -30586"/>
              <a:gd name="adj2" fmla="val -32026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분기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19" name="모서리가 둥근 사각형 설명선 18"/>
          <p:cNvSpPr/>
          <p:nvPr/>
        </p:nvSpPr>
        <p:spPr>
          <a:xfrm>
            <a:off x="4427984" y="4063075"/>
            <a:ext cx="890049" cy="345087"/>
          </a:xfrm>
          <a:prstGeom prst="wedgeRoundRectCallout">
            <a:avLst>
              <a:gd name="adj1" fmla="val 36283"/>
              <a:gd name="adj2" fmla="val -337401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조건식으로분기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21" name="모서리가 둥근 사각형 설명선 20"/>
          <p:cNvSpPr/>
          <p:nvPr/>
        </p:nvSpPr>
        <p:spPr>
          <a:xfrm>
            <a:off x="7308304" y="3943145"/>
            <a:ext cx="890049" cy="345087"/>
          </a:xfrm>
          <a:prstGeom prst="wedgeRoundRectCallout">
            <a:avLst>
              <a:gd name="adj1" fmla="val -38078"/>
              <a:gd name="adj2" fmla="val -2490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조건식으로분기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0104601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1560" y="228600"/>
            <a:ext cx="8496944" cy="680120"/>
          </a:xfrm>
        </p:spPr>
        <p:txBody>
          <a:bodyPr>
            <a:normAutofit fontScale="90000"/>
          </a:bodyPr>
          <a:lstStyle/>
          <a:p>
            <a:pPr fontAlgn="base"/>
            <a:r>
              <a:rPr lang="ko-KR" altLang="en-US" dirty="0" smtClean="0"/>
              <a:t>예제 </a:t>
            </a:r>
            <a:r>
              <a:rPr lang="en-US" altLang="ko-KR" dirty="0" smtClean="0"/>
              <a:t>3-5 : </a:t>
            </a:r>
            <a:r>
              <a:rPr lang="en-US" altLang="ko-KR" dirty="0"/>
              <a:t>continue </a:t>
            </a:r>
            <a:r>
              <a:rPr lang="ko-KR" altLang="en-US" dirty="0"/>
              <a:t>문을 이용하여 양수 합 구하기</a:t>
            </a:r>
          </a:p>
        </p:txBody>
      </p:sp>
      <p:sp>
        <p:nvSpPr>
          <p:cNvPr id="10" name="TextBox 9"/>
          <p:cNvSpPr txBox="1"/>
          <p:nvPr/>
        </p:nvSpPr>
        <p:spPr>
          <a:xfrm>
            <a:off x="611560" y="1855693"/>
            <a:ext cx="5300026" cy="440120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dirty="0"/>
              <a:t>import </a:t>
            </a:r>
            <a:r>
              <a:rPr lang="en-US" altLang="ko-KR" dirty="0" err="1"/>
              <a:t>java.util.Scanner</a:t>
            </a:r>
            <a:r>
              <a:rPr lang="en-US" altLang="ko-KR" dirty="0" smtClean="0"/>
              <a:t>;</a:t>
            </a:r>
          </a:p>
          <a:p>
            <a:endParaRPr lang="en-US" altLang="ko-KR" dirty="0"/>
          </a:p>
          <a:p>
            <a:r>
              <a:rPr lang="en-US" altLang="ko-KR" dirty="0"/>
              <a:t>public class </a:t>
            </a:r>
            <a:r>
              <a:rPr lang="en-US" altLang="ko-KR" dirty="0" err="1"/>
              <a:t>ContinueExample</a:t>
            </a:r>
            <a:r>
              <a:rPr lang="en-US" altLang="ko-KR" dirty="0"/>
              <a:t> {</a:t>
            </a:r>
          </a:p>
          <a:p>
            <a:r>
              <a:rPr lang="en-US" altLang="ko-KR" dirty="0"/>
              <a:t>	public static void main(String[] </a:t>
            </a:r>
            <a:r>
              <a:rPr lang="en-US" altLang="ko-KR" dirty="0" err="1"/>
              <a:t>args</a:t>
            </a:r>
            <a:r>
              <a:rPr lang="en-US" altLang="ko-KR" dirty="0"/>
              <a:t>) {</a:t>
            </a:r>
          </a:p>
          <a:p>
            <a:r>
              <a:rPr lang="en-US" altLang="ko-KR" dirty="0"/>
              <a:t>		Scanner </a:t>
            </a:r>
            <a:r>
              <a:rPr lang="en-US" altLang="ko-KR" dirty="0" err="1"/>
              <a:t>scanner</a:t>
            </a:r>
            <a:r>
              <a:rPr lang="en-US" altLang="ko-KR" dirty="0"/>
              <a:t> = new Scanner(System.in);</a:t>
            </a:r>
          </a:p>
          <a:p>
            <a:r>
              <a:rPr lang="en-US" altLang="ko-KR" dirty="0"/>
              <a:t>		</a:t>
            </a:r>
          </a:p>
          <a:p>
            <a:r>
              <a:rPr lang="en-US" altLang="ko-KR" dirty="0"/>
              <a:t>		</a:t>
            </a:r>
            <a:r>
              <a:rPr lang="en-US" altLang="ko-KR" dirty="0" err="1"/>
              <a:t>System.out.println</a:t>
            </a:r>
            <a:r>
              <a:rPr lang="en-US" altLang="ko-KR" dirty="0"/>
              <a:t>("</a:t>
            </a:r>
            <a:r>
              <a:rPr lang="ko-KR" altLang="en-US" dirty="0"/>
              <a:t>정수를 </a:t>
            </a:r>
            <a:r>
              <a:rPr lang="en-US" altLang="ko-KR" dirty="0"/>
              <a:t>5</a:t>
            </a:r>
            <a:r>
              <a:rPr lang="ko-KR" altLang="en-US" dirty="0"/>
              <a:t>개 입력하세요</a:t>
            </a:r>
            <a:r>
              <a:rPr lang="en-US" altLang="ko-KR" dirty="0"/>
              <a:t>.");</a:t>
            </a:r>
            <a:endParaRPr lang="ko-KR" altLang="en-US" dirty="0"/>
          </a:p>
          <a:p>
            <a:r>
              <a:rPr lang="ko-KR" altLang="en-US" dirty="0"/>
              <a:t>		</a:t>
            </a:r>
            <a:r>
              <a:rPr lang="en-US" altLang="ko-KR" dirty="0" err="1"/>
              <a:t>int</a:t>
            </a:r>
            <a:r>
              <a:rPr lang="en-US" altLang="ko-KR" dirty="0"/>
              <a:t> sum=0;</a:t>
            </a:r>
          </a:p>
          <a:p>
            <a:r>
              <a:rPr lang="en-US" altLang="ko-KR" dirty="0"/>
              <a:t>		</a:t>
            </a:r>
            <a:r>
              <a:rPr lang="en-US" altLang="ko-KR" b="1" dirty="0"/>
              <a:t>for(</a:t>
            </a:r>
            <a:r>
              <a:rPr lang="en-US" altLang="ko-KR" b="1" dirty="0" err="1"/>
              <a:t>int</a:t>
            </a:r>
            <a:r>
              <a:rPr lang="en-US" altLang="ko-KR" b="1" dirty="0"/>
              <a:t> </a:t>
            </a:r>
            <a:r>
              <a:rPr lang="en-US" altLang="ko-KR" b="1" dirty="0" err="1"/>
              <a:t>i</a:t>
            </a:r>
            <a:r>
              <a:rPr lang="en-US" altLang="ko-KR" b="1" dirty="0"/>
              <a:t>=0; </a:t>
            </a:r>
            <a:r>
              <a:rPr lang="en-US" altLang="ko-KR" b="1" dirty="0" err="1"/>
              <a:t>i</a:t>
            </a:r>
            <a:r>
              <a:rPr lang="en-US" altLang="ko-KR" b="1" dirty="0"/>
              <a:t>&lt;5; </a:t>
            </a:r>
            <a:r>
              <a:rPr lang="en-US" altLang="ko-KR" b="1" dirty="0" err="1"/>
              <a:t>i</a:t>
            </a:r>
            <a:r>
              <a:rPr lang="en-US" altLang="ko-KR" b="1" dirty="0"/>
              <a:t>++) </a:t>
            </a:r>
            <a:r>
              <a:rPr lang="en-US" altLang="ko-KR" dirty="0"/>
              <a:t>{</a:t>
            </a:r>
          </a:p>
          <a:p>
            <a:r>
              <a:rPr lang="en-US" altLang="ko-KR" dirty="0"/>
              <a:t>			</a:t>
            </a:r>
            <a:r>
              <a:rPr lang="en-US" altLang="ko-KR" dirty="0" err="1"/>
              <a:t>int</a:t>
            </a:r>
            <a:r>
              <a:rPr lang="en-US" altLang="ko-KR" dirty="0"/>
              <a:t> n = </a:t>
            </a:r>
            <a:r>
              <a:rPr lang="en-US" altLang="ko-KR" dirty="0" err="1"/>
              <a:t>scanner.nextInt</a:t>
            </a:r>
            <a:r>
              <a:rPr lang="en-US" altLang="ko-KR" dirty="0"/>
              <a:t>(); // </a:t>
            </a:r>
            <a:r>
              <a:rPr lang="ko-KR" altLang="en-US" dirty="0"/>
              <a:t>키보드에서 정수 입력</a:t>
            </a:r>
          </a:p>
          <a:p>
            <a:r>
              <a:rPr lang="ko-KR" altLang="en-US" dirty="0"/>
              <a:t>			</a:t>
            </a:r>
            <a:r>
              <a:rPr lang="en-US" altLang="ko-KR" b="1" dirty="0"/>
              <a:t>if(n&lt;=0) </a:t>
            </a:r>
          </a:p>
          <a:p>
            <a:r>
              <a:rPr lang="en-US" altLang="ko-KR" dirty="0"/>
              <a:t>				</a:t>
            </a:r>
            <a:r>
              <a:rPr lang="en-US" altLang="ko-KR" b="1" dirty="0"/>
              <a:t>continue</a:t>
            </a:r>
            <a:r>
              <a:rPr lang="en-US" altLang="ko-KR" dirty="0"/>
              <a:t>; // </a:t>
            </a:r>
            <a:r>
              <a:rPr lang="ko-KR" altLang="en-US" dirty="0"/>
              <a:t>양수가 아닌 경우 다음 반복으로 진행</a:t>
            </a:r>
          </a:p>
          <a:p>
            <a:r>
              <a:rPr lang="ko-KR" altLang="en-US" dirty="0"/>
              <a:t>			</a:t>
            </a:r>
            <a:r>
              <a:rPr lang="en-US" altLang="ko-KR" dirty="0"/>
              <a:t>else </a:t>
            </a:r>
          </a:p>
          <a:p>
            <a:r>
              <a:rPr lang="en-US" altLang="ko-KR" dirty="0"/>
              <a:t>				sum += n; // </a:t>
            </a:r>
            <a:r>
              <a:rPr lang="ko-KR" altLang="en-US" dirty="0"/>
              <a:t>양수인 경우 덧셈</a:t>
            </a:r>
          </a:p>
          <a:p>
            <a:r>
              <a:rPr lang="ko-KR" altLang="en-US" dirty="0"/>
              <a:t>		</a:t>
            </a:r>
            <a:r>
              <a:rPr lang="en-US" altLang="ko-KR" dirty="0"/>
              <a:t>}</a:t>
            </a:r>
            <a:endParaRPr lang="ko-KR" altLang="en-US" dirty="0"/>
          </a:p>
          <a:p>
            <a:r>
              <a:rPr lang="ko-KR" altLang="en-US" dirty="0"/>
              <a:t>		</a:t>
            </a:r>
            <a:r>
              <a:rPr lang="en-US" altLang="ko-KR" dirty="0" err="1"/>
              <a:t>System.out.println</a:t>
            </a:r>
            <a:r>
              <a:rPr lang="en-US" altLang="ko-KR" dirty="0"/>
              <a:t>("</a:t>
            </a:r>
            <a:r>
              <a:rPr lang="ko-KR" altLang="en-US" dirty="0"/>
              <a:t>양수의 합은 </a:t>
            </a:r>
            <a:r>
              <a:rPr lang="en-US" altLang="ko-KR" dirty="0"/>
              <a:t>" + sum);</a:t>
            </a:r>
          </a:p>
          <a:p>
            <a:r>
              <a:rPr lang="en-US" altLang="ko-KR" dirty="0"/>
              <a:t>		</a:t>
            </a:r>
          </a:p>
          <a:p>
            <a:r>
              <a:rPr lang="en-US" altLang="ko-KR" dirty="0"/>
              <a:t>		</a:t>
            </a:r>
            <a:r>
              <a:rPr lang="en-US" altLang="ko-KR" dirty="0" err="1"/>
              <a:t>scanner.close</a:t>
            </a:r>
            <a:r>
              <a:rPr lang="en-US" altLang="ko-KR" dirty="0"/>
              <a:t>();</a:t>
            </a:r>
          </a:p>
          <a:p>
            <a:r>
              <a:rPr lang="en-US" altLang="ko-KR" dirty="0"/>
              <a:t>	}</a:t>
            </a:r>
          </a:p>
          <a:p>
            <a:r>
              <a:rPr lang="en-US" altLang="ko-KR" dirty="0"/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24675" y="1358375"/>
            <a:ext cx="7816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5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개의 정수를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 받고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그 중 양수들만 합하여 출력하는 프로그램을 작성하라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4" name="TextBox 3"/>
          <p:cNvSpPr txBox="1"/>
          <p:nvPr/>
        </p:nvSpPr>
        <p:spPr>
          <a:xfrm>
            <a:off x="6022218" y="4646651"/>
            <a:ext cx="2332822" cy="1600438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/>
              <a:t>정수를 </a:t>
            </a:r>
            <a:r>
              <a:rPr lang="en-US" altLang="ko-KR" sz="1400" dirty="0"/>
              <a:t>5</a:t>
            </a:r>
            <a:r>
              <a:rPr lang="ko-KR" altLang="en-US" sz="1400" dirty="0"/>
              <a:t>개 입력하세요</a:t>
            </a:r>
            <a:r>
              <a:rPr lang="en-US" altLang="ko-KR" sz="1400" dirty="0"/>
              <a:t>.</a:t>
            </a:r>
            <a:endParaRPr lang="ko-KR" altLang="en-US" sz="1400" dirty="0"/>
          </a:p>
          <a:p>
            <a:pPr fontAlgn="base"/>
            <a:r>
              <a:rPr lang="en-US" altLang="ko-KR" sz="1400" dirty="0" smtClean="0">
                <a:solidFill>
                  <a:srgbClr val="00B050"/>
                </a:solidFill>
              </a:rPr>
              <a:t>5</a:t>
            </a:r>
          </a:p>
          <a:p>
            <a:pPr fontAlgn="base"/>
            <a:r>
              <a:rPr lang="en-US" altLang="ko-KR" sz="1400" dirty="0" smtClean="0">
                <a:solidFill>
                  <a:srgbClr val="00B050"/>
                </a:solidFill>
              </a:rPr>
              <a:t>-2</a:t>
            </a:r>
          </a:p>
          <a:p>
            <a:pPr fontAlgn="base"/>
            <a:r>
              <a:rPr lang="en-US" altLang="ko-KR" sz="1400" dirty="0" smtClean="0">
                <a:solidFill>
                  <a:srgbClr val="00B050"/>
                </a:solidFill>
              </a:rPr>
              <a:t>6</a:t>
            </a:r>
          </a:p>
          <a:p>
            <a:pPr fontAlgn="base"/>
            <a:r>
              <a:rPr lang="en-US" altLang="ko-KR" sz="1400" dirty="0" smtClean="0">
                <a:solidFill>
                  <a:srgbClr val="00B050"/>
                </a:solidFill>
              </a:rPr>
              <a:t>10</a:t>
            </a:r>
          </a:p>
          <a:p>
            <a:pPr fontAlgn="base"/>
            <a:r>
              <a:rPr lang="en-US" altLang="ko-KR" sz="1400" dirty="0" smtClean="0">
                <a:solidFill>
                  <a:srgbClr val="00B050"/>
                </a:solidFill>
              </a:rPr>
              <a:t>-</a:t>
            </a:r>
            <a:r>
              <a:rPr lang="en-US" altLang="ko-KR" sz="1400" dirty="0">
                <a:solidFill>
                  <a:srgbClr val="00B050"/>
                </a:solidFill>
              </a:rPr>
              <a:t>4</a:t>
            </a:r>
            <a:endParaRPr lang="ko-KR" altLang="en-US" sz="14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400" dirty="0"/>
              <a:t>양수의 합은 </a:t>
            </a:r>
            <a:r>
              <a:rPr lang="en-US" altLang="ko-KR" sz="1400" dirty="0"/>
              <a:t>21</a:t>
            </a:r>
            <a:endParaRPr lang="ko-KR" altLang="en-US" sz="14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17</a:t>
            </a:fld>
            <a:endParaRPr lang="ko-KR" altLang="en-US"/>
          </a:p>
        </p:txBody>
      </p:sp>
      <p:sp>
        <p:nvSpPr>
          <p:cNvPr id="6" name="자유형 5"/>
          <p:cNvSpPr/>
          <p:nvPr/>
        </p:nvSpPr>
        <p:spPr>
          <a:xfrm>
            <a:off x="2599218" y="3556415"/>
            <a:ext cx="2962575" cy="785510"/>
          </a:xfrm>
          <a:custGeom>
            <a:avLst/>
            <a:gdLst>
              <a:gd name="connsiteX0" fmla="*/ 2953283 w 3028961"/>
              <a:gd name="connsiteY0" fmla="*/ 785510 h 785510"/>
              <a:gd name="connsiteX1" fmla="*/ 3006377 w 3028961"/>
              <a:gd name="connsiteY1" fmla="*/ 443348 h 785510"/>
              <a:gd name="connsiteX2" fmla="*/ 2752705 w 3028961"/>
              <a:gd name="connsiteY2" fmla="*/ 195575 h 785510"/>
              <a:gd name="connsiteX3" fmla="*/ 422460 w 3028961"/>
              <a:gd name="connsiteY3" fmla="*/ 896 h 785510"/>
              <a:gd name="connsiteX4" fmla="*/ 9505 w 3028961"/>
              <a:gd name="connsiteY4" fmla="*/ 136581 h 78551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3028961" h="785510">
                <a:moveTo>
                  <a:pt x="2953283" y="785510"/>
                </a:moveTo>
                <a:cubicBezTo>
                  <a:pt x="2996545" y="663590"/>
                  <a:pt x="3039807" y="541670"/>
                  <a:pt x="3006377" y="443348"/>
                </a:cubicBezTo>
                <a:cubicBezTo>
                  <a:pt x="2972947" y="345026"/>
                  <a:pt x="3183358" y="269317"/>
                  <a:pt x="2752705" y="195575"/>
                </a:cubicBezTo>
                <a:cubicBezTo>
                  <a:pt x="2322052" y="121833"/>
                  <a:pt x="879660" y="10728"/>
                  <a:pt x="422460" y="896"/>
                </a:cubicBezTo>
                <a:cubicBezTo>
                  <a:pt x="-34740" y="-8936"/>
                  <a:pt x="-12618" y="63822"/>
                  <a:pt x="9505" y="136581"/>
                </a:cubicBezTo>
              </a:path>
            </a:pathLst>
          </a:custGeom>
          <a:noFill/>
          <a:ln w="9525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847418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break</a:t>
            </a:r>
            <a:r>
              <a:rPr lang="ko-KR" altLang="en-US" smtClean="0"/>
              <a:t>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 smtClean="0"/>
              <a:t>break 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반복문</a:t>
            </a:r>
            <a:r>
              <a:rPr lang="ko-KR" altLang="en-US" dirty="0" smtClean="0"/>
              <a:t> 하나를 완전히 빠져 나갈 때 사용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하나의 </a:t>
            </a:r>
            <a:r>
              <a:rPr lang="ko-KR" altLang="en-US" dirty="0" err="1" smtClean="0"/>
              <a:t>반복문만</a:t>
            </a:r>
            <a:r>
              <a:rPr lang="ko-KR" altLang="en-US" dirty="0" smtClean="0"/>
              <a:t> 벗어남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중첩 반복의 경우 안쪽 반복문의 </a:t>
            </a:r>
            <a:r>
              <a:rPr lang="en-US" altLang="ko-KR" dirty="0" smtClean="0"/>
              <a:t>break </a:t>
            </a:r>
            <a:r>
              <a:rPr lang="ko-KR" altLang="en-US" dirty="0" smtClean="0"/>
              <a:t>문이 실행되면 안쪽</a:t>
            </a:r>
            <a:r>
              <a:rPr lang="en-US" altLang="ko-KR" dirty="0" smtClean="0"/>
              <a:t> </a:t>
            </a:r>
            <a:r>
              <a:rPr lang="ko-KR" altLang="en-US" dirty="0" err="1" smtClean="0"/>
              <a:t>반복문만</a:t>
            </a:r>
            <a:r>
              <a:rPr lang="ko-KR" altLang="en-US" dirty="0" smtClean="0"/>
              <a:t> 벗어남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18</a:t>
            </a:fld>
            <a:endParaRPr lang="ko-KR" altLang="en-US"/>
          </a:p>
        </p:txBody>
      </p:sp>
      <p:sp>
        <p:nvSpPr>
          <p:cNvPr id="6656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3356992"/>
            <a:ext cx="7178040" cy="250698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4377922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495856" cy="680120"/>
          </a:xfrm>
        </p:spPr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3-6 : </a:t>
            </a:r>
            <a:r>
              <a:rPr lang="en-US" altLang="ko-KR" dirty="0"/>
              <a:t>break </a:t>
            </a:r>
            <a:r>
              <a:rPr lang="ko-KR" altLang="en-US" dirty="0"/>
              <a:t>문을 이용하여 </a:t>
            </a:r>
            <a:r>
              <a:rPr lang="en-US" altLang="ko-KR" dirty="0"/>
              <a:t>while </a:t>
            </a:r>
            <a:r>
              <a:rPr lang="ko-KR" altLang="en-US" dirty="0"/>
              <a:t>문 </a:t>
            </a:r>
            <a:r>
              <a:rPr lang="ko-KR" altLang="en-US" dirty="0" smtClean="0"/>
              <a:t>벗어나기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1560" y="1340768"/>
            <a:ext cx="7816382" cy="33855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"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exit"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 입력되면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while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문을 벗어나도록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break 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문을 활용하는 프로그램을 작성하라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08029" y="1844824"/>
            <a:ext cx="5112568" cy="3970318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dirty="0"/>
              <a:t>import </a:t>
            </a:r>
            <a:r>
              <a:rPr lang="en-US" altLang="ko-KR" dirty="0" err="1"/>
              <a:t>java.util.Scanner</a:t>
            </a:r>
            <a:r>
              <a:rPr lang="en-US" altLang="ko-KR" dirty="0" smtClean="0"/>
              <a:t>;</a:t>
            </a:r>
          </a:p>
          <a:p>
            <a:endParaRPr lang="en-US" altLang="ko-KR" dirty="0"/>
          </a:p>
          <a:p>
            <a:r>
              <a:rPr lang="en-US" altLang="ko-KR" dirty="0"/>
              <a:t>public class </a:t>
            </a:r>
            <a:r>
              <a:rPr lang="en-US" altLang="ko-KR" dirty="0" err="1"/>
              <a:t>BreakExample</a:t>
            </a:r>
            <a:r>
              <a:rPr lang="en-US" altLang="ko-KR" dirty="0"/>
              <a:t> {</a:t>
            </a:r>
          </a:p>
          <a:p>
            <a:r>
              <a:rPr lang="en-US" altLang="ko-KR" dirty="0"/>
              <a:t>	public static void main(String[] </a:t>
            </a:r>
            <a:r>
              <a:rPr lang="en-US" altLang="ko-KR" dirty="0" err="1"/>
              <a:t>args</a:t>
            </a:r>
            <a:r>
              <a:rPr lang="en-US" altLang="ko-KR" dirty="0"/>
              <a:t>) {</a:t>
            </a:r>
          </a:p>
          <a:p>
            <a:r>
              <a:rPr lang="en-US" altLang="ko-KR" dirty="0"/>
              <a:t>		Scanner </a:t>
            </a:r>
            <a:r>
              <a:rPr lang="en-US" altLang="ko-KR" dirty="0" err="1"/>
              <a:t>scanner</a:t>
            </a:r>
            <a:r>
              <a:rPr lang="en-US" altLang="ko-KR" dirty="0"/>
              <a:t> = new Scanner(System.in);</a:t>
            </a:r>
          </a:p>
          <a:p>
            <a:r>
              <a:rPr lang="en-US" altLang="ko-KR" dirty="0"/>
              <a:t>		</a:t>
            </a:r>
          </a:p>
          <a:p>
            <a:r>
              <a:rPr lang="en-US" altLang="ko-KR" dirty="0"/>
              <a:t>		</a:t>
            </a:r>
            <a:r>
              <a:rPr lang="en-US" altLang="ko-KR" dirty="0" err="1"/>
              <a:t>System.out.println</a:t>
            </a:r>
            <a:r>
              <a:rPr lang="en-US" altLang="ko-KR" dirty="0"/>
              <a:t>("exit</a:t>
            </a:r>
            <a:r>
              <a:rPr lang="ko-KR" altLang="en-US" dirty="0"/>
              <a:t>을 입력하면 종료합니다</a:t>
            </a:r>
            <a:r>
              <a:rPr lang="en-US" altLang="ko-KR" dirty="0"/>
              <a:t>.");</a:t>
            </a:r>
            <a:endParaRPr lang="ko-KR" altLang="en-US" dirty="0"/>
          </a:p>
          <a:p>
            <a:r>
              <a:rPr lang="ko-KR" altLang="en-US" dirty="0"/>
              <a:t>		</a:t>
            </a:r>
            <a:r>
              <a:rPr lang="en-US" altLang="ko-KR" b="1" dirty="0"/>
              <a:t>while(true)</a:t>
            </a:r>
            <a:r>
              <a:rPr lang="en-US" altLang="ko-KR" dirty="0"/>
              <a:t> </a:t>
            </a:r>
            <a:r>
              <a:rPr lang="en-US" altLang="ko-KR" b="1" dirty="0"/>
              <a:t>{</a:t>
            </a:r>
          </a:p>
          <a:p>
            <a:r>
              <a:rPr lang="en-US" altLang="ko-KR" dirty="0"/>
              <a:t>			</a:t>
            </a:r>
            <a:r>
              <a:rPr lang="en-US" altLang="ko-KR" dirty="0" err="1"/>
              <a:t>System.out.print</a:t>
            </a:r>
            <a:r>
              <a:rPr lang="en-US" altLang="ko-KR" dirty="0"/>
              <a:t>("&gt;&gt;");</a:t>
            </a:r>
          </a:p>
          <a:p>
            <a:r>
              <a:rPr lang="en-US" altLang="ko-KR" dirty="0"/>
              <a:t>			String text = </a:t>
            </a:r>
            <a:r>
              <a:rPr lang="en-US" altLang="ko-KR" dirty="0" err="1"/>
              <a:t>scanner.nextLine</a:t>
            </a:r>
            <a:r>
              <a:rPr lang="en-US" altLang="ko-KR" dirty="0"/>
              <a:t>();</a:t>
            </a:r>
          </a:p>
          <a:p>
            <a:r>
              <a:rPr lang="en-US" altLang="ko-KR" dirty="0"/>
              <a:t>			</a:t>
            </a:r>
            <a:r>
              <a:rPr lang="en-US" altLang="ko-KR" b="1" dirty="0"/>
              <a:t>if(</a:t>
            </a:r>
            <a:r>
              <a:rPr lang="en-US" altLang="ko-KR" b="1" dirty="0" err="1"/>
              <a:t>text.equals</a:t>
            </a:r>
            <a:r>
              <a:rPr lang="en-US" altLang="ko-KR" b="1" dirty="0"/>
              <a:t>("exit")) </a:t>
            </a:r>
            <a:r>
              <a:rPr lang="en-US" altLang="ko-KR" dirty="0"/>
              <a:t>// "exit"</a:t>
            </a:r>
            <a:r>
              <a:rPr lang="ko-KR" altLang="en-US" dirty="0"/>
              <a:t>이 입력되면 반복 종료</a:t>
            </a:r>
          </a:p>
          <a:p>
            <a:r>
              <a:rPr lang="ko-KR" altLang="en-US" dirty="0"/>
              <a:t>				</a:t>
            </a:r>
            <a:r>
              <a:rPr lang="en-US" altLang="ko-KR" b="1" dirty="0"/>
              <a:t>break; </a:t>
            </a:r>
            <a:r>
              <a:rPr lang="en-US" altLang="ko-KR" dirty="0"/>
              <a:t>// while </a:t>
            </a:r>
            <a:r>
              <a:rPr lang="ko-KR" altLang="en-US" dirty="0"/>
              <a:t>문을 </a:t>
            </a:r>
            <a:r>
              <a:rPr lang="ko-KR" altLang="en-US" dirty="0" smtClean="0"/>
              <a:t>벗어남</a:t>
            </a:r>
            <a:endParaRPr lang="ko-KR" altLang="en-US" dirty="0"/>
          </a:p>
          <a:p>
            <a:r>
              <a:rPr lang="ko-KR" altLang="en-US" dirty="0"/>
              <a:t>		</a:t>
            </a:r>
            <a:r>
              <a:rPr lang="en-US" altLang="ko-KR" b="1" dirty="0"/>
              <a:t>}</a:t>
            </a:r>
            <a:endParaRPr lang="ko-KR" altLang="en-US" b="1" dirty="0"/>
          </a:p>
          <a:p>
            <a:r>
              <a:rPr lang="ko-KR" altLang="en-US" dirty="0"/>
              <a:t>		</a:t>
            </a:r>
            <a:r>
              <a:rPr lang="en-US" altLang="ko-KR" dirty="0" err="1"/>
              <a:t>System.out.println</a:t>
            </a:r>
            <a:r>
              <a:rPr lang="en-US" altLang="ko-KR" dirty="0"/>
              <a:t>("</a:t>
            </a:r>
            <a:r>
              <a:rPr lang="ko-KR" altLang="en-US" dirty="0"/>
              <a:t>종료합니다</a:t>
            </a:r>
            <a:r>
              <a:rPr lang="en-US" altLang="ko-KR" dirty="0"/>
              <a:t>...");</a:t>
            </a:r>
            <a:endParaRPr lang="ko-KR" altLang="en-US" dirty="0"/>
          </a:p>
          <a:p>
            <a:r>
              <a:rPr lang="ko-KR" altLang="en-US" dirty="0"/>
              <a:t> </a:t>
            </a:r>
          </a:p>
          <a:p>
            <a:r>
              <a:rPr lang="ko-KR" altLang="en-US" dirty="0"/>
              <a:t>		</a:t>
            </a:r>
            <a:r>
              <a:rPr lang="en-US" altLang="ko-KR" dirty="0" err="1"/>
              <a:t>scanner.close</a:t>
            </a:r>
            <a:r>
              <a:rPr lang="en-US" altLang="ko-KR" dirty="0"/>
              <a:t>();</a:t>
            </a:r>
          </a:p>
          <a:p>
            <a:r>
              <a:rPr lang="en-US" altLang="ko-KR" dirty="0"/>
              <a:t>	}</a:t>
            </a:r>
          </a:p>
          <a:p>
            <a:r>
              <a:rPr lang="en-US" altLang="ko-KR" dirty="0"/>
              <a:t>}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TextBox 2"/>
          <p:cNvSpPr txBox="1"/>
          <p:nvPr/>
        </p:nvSpPr>
        <p:spPr>
          <a:xfrm>
            <a:off x="5940152" y="4861035"/>
            <a:ext cx="2432076" cy="95410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 rtlCol="0">
            <a:spAutoFit/>
          </a:bodyPr>
          <a:lstStyle/>
          <a:p>
            <a:pPr fontAlgn="base"/>
            <a:r>
              <a:rPr lang="en-US" altLang="ko-KR" sz="1400" dirty="0"/>
              <a:t>exit</a:t>
            </a:r>
            <a:r>
              <a:rPr lang="ko-KR" altLang="en-US" sz="1400" dirty="0"/>
              <a:t>을 입력하면 종료합니다</a:t>
            </a:r>
            <a:r>
              <a:rPr lang="en-US" altLang="ko-KR" sz="1400" dirty="0"/>
              <a:t>.</a:t>
            </a:r>
            <a:endParaRPr lang="ko-KR" altLang="en-US" sz="1400" dirty="0"/>
          </a:p>
          <a:p>
            <a:pPr fontAlgn="base"/>
            <a:r>
              <a:rPr lang="en-US" altLang="ko-KR" sz="1400" dirty="0"/>
              <a:t>&gt;&gt;</a:t>
            </a:r>
            <a:r>
              <a:rPr lang="en-US" altLang="ko-KR" sz="1400" dirty="0">
                <a:solidFill>
                  <a:srgbClr val="00B050"/>
                </a:solidFill>
              </a:rPr>
              <a:t>edit</a:t>
            </a:r>
            <a:endParaRPr lang="ko-KR" altLang="en-US" sz="1400" dirty="0">
              <a:solidFill>
                <a:srgbClr val="00B050"/>
              </a:solidFill>
            </a:endParaRPr>
          </a:p>
          <a:p>
            <a:pPr fontAlgn="base"/>
            <a:r>
              <a:rPr lang="en-US" altLang="ko-KR" sz="1400" dirty="0"/>
              <a:t>&gt;&gt;</a:t>
            </a:r>
            <a:r>
              <a:rPr lang="en-US" altLang="ko-KR" sz="1400" dirty="0">
                <a:solidFill>
                  <a:srgbClr val="00B050"/>
                </a:solidFill>
              </a:rPr>
              <a:t>exit</a:t>
            </a:r>
            <a:endParaRPr lang="ko-KR" altLang="en-US" sz="14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400" dirty="0"/>
              <a:t>종료합니다</a:t>
            </a:r>
            <a:r>
              <a:rPr lang="en-US" altLang="ko-KR" sz="1400" dirty="0"/>
              <a:t>...</a:t>
            </a:r>
            <a:endParaRPr lang="ko-KR" altLang="en-US" sz="14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19</a:t>
            </a:fld>
            <a:endParaRPr lang="ko-KR" altLang="en-US"/>
          </a:p>
        </p:txBody>
      </p:sp>
      <p:sp>
        <p:nvSpPr>
          <p:cNvPr id="9" name="자유형 8"/>
          <p:cNvSpPr/>
          <p:nvPr/>
        </p:nvSpPr>
        <p:spPr>
          <a:xfrm>
            <a:off x="797893" y="4391372"/>
            <a:ext cx="533747" cy="405780"/>
          </a:xfrm>
          <a:custGeom>
            <a:avLst/>
            <a:gdLst>
              <a:gd name="connsiteX0" fmla="*/ 533216 w 533216"/>
              <a:gd name="connsiteY0" fmla="*/ 0 h 742950"/>
              <a:gd name="connsiteX1" fmla="*/ 9341 w 533216"/>
              <a:gd name="connsiteY1" fmla="*/ 371475 h 742950"/>
              <a:gd name="connsiteX2" fmla="*/ 247466 w 533216"/>
              <a:gd name="connsiteY2" fmla="*/ 742950 h 742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33216" h="742950">
                <a:moveTo>
                  <a:pt x="533216" y="0"/>
                </a:moveTo>
                <a:cubicBezTo>
                  <a:pt x="295091" y="123825"/>
                  <a:pt x="56966" y="247650"/>
                  <a:pt x="9341" y="371475"/>
                </a:cubicBezTo>
                <a:cubicBezTo>
                  <a:pt x="-38284" y="495300"/>
                  <a:pt x="104591" y="619125"/>
                  <a:pt x="247466" y="742950"/>
                </a:cubicBezTo>
              </a:path>
            </a:pathLst>
          </a:custGeom>
          <a:noFill/>
          <a:ln w="12700">
            <a:solidFill>
              <a:srgbClr val="FF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0" name="모서리가 둥근 사각형 설명선 9"/>
          <p:cNvSpPr/>
          <p:nvPr/>
        </p:nvSpPr>
        <p:spPr>
          <a:xfrm>
            <a:off x="4929062" y="3546579"/>
            <a:ext cx="1583069" cy="345087"/>
          </a:xfrm>
          <a:prstGeom prst="wedgeRoundRectCallout">
            <a:avLst>
              <a:gd name="adj1" fmla="val -120977"/>
              <a:gd name="adj2" fmla="val 9510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fontAlgn="base"/>
            <a:r>
              <a:rPr lang="ko-KR" altLang="en-US" sz="1000" dirty="0">
                <a:solidFill>
                  <a:schemeClr val="tx1"/>
                </a:solidFill>
              </a:rPr>
              <a:t>문자열 비교 시 </a:t>
            </a:r>
            <a:r>
              <a:rPr lang="en-US" altLang="ko-KR" sz="1000" dirty="0">
                <a:solidFill>
                  <a:schemeClr val="tx1"/>
                </a:solidFill>
              </a:rPr>
              <a:t>equals</a:t>
            </a:r>
            <a:r>
              <a:rPr lang="en-US" altLang="ko-KR" sz="1000" dirty="0" smtClean="0">
                <a:solidFill>
                  <a:schemeClr val="tx1"/>
                </a:solidFill>
              </a:rPr>
              <a:t>()</a:t>
            </a:r>
            <a:r>
              <a:rPr lang="ko-KR" altLang="en-US" sz="1000" dirty="0" smtClean="0">
                <a:solidFill>
                  <a:schemeClr val="tx1"/>
                </a:solidFill>
              </a:rPr>
              <a:t>사용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93859353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반복문의 특징</a:t>
            </a:r>
            <a:endParaRPr lang="ko-KR" altLang="en-US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783100"/>
          </a:xfrm>
        </p:spPr>
        <p:txBody>
          <a:bodyPr/>
          <a:lstStyle/>
          <a:p>
            <a:r>
              <a:rPr lang="ko-KR" altLang="en-US" dirty="0" smtClean="0"/>
              <a:t>자바 반복문의 종류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for 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while 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do while 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5536" y="3088695"/>
            <a:ext cx="8229600" cy="27660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5751606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배열이란</a:t>
            </a:r>
            <a:r>
              <a:rPr lang="en-US" altLang="ko-KR" dirty="0" smtClean="0"/>
              <a:t>?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배열</a:t>
            </a:r>
            <a:r>
              <a:rPr lang="en-US" altLang="ko-KR" dirty="0" smtClean="0"/>
              <a:t>(array)</a:t>
            </a:r>
          </a:p>
          <a:p>
            <a:pPr lvl="1"/>
            <a:r>
              <a:rPr lang="ko-KR" altLang="en-US" dirty="0" smtClean="0"/>
              <a:t>인덱스와 인덱스에 대응하는 데이터들로 이루어진 자료 구조</a:t>
            </a:r>
            <a:endParaRPr lang="en-US" altLang="ko-KR" dirty="0" smtClean="0"/>
          </a:p>
          <a:p>
            <a:pPr lvl="2"/>
            <a:r>
              <a:rPr lang="ko-KR" altLang="en-US" dirty="0"/>
              <a:t>배열을 이용하면 한 번에 많은 메모리 공간 </a:t>
            </a:r>
            <a:r>
              <a:rPr lang="ko-KR" altLang="en-US" dirty="0" smtClean="0"/>
              <a:t>할당 </a:t>
            </a:r>
            <a:r>
              <a:rPr lang="ko-KR" altLang="en-US" dirty="0"/>
              <a:t>가능</a:t>
            </a:r>
            <a:endParaRPr lang="en-US" altLang="ko-KR" dirty="0"/>
          </a:p>
          <a:p>
            <a:pPr lvl="1"/>
            <a:r>
              <a:rPr lang="ko-KR" altLang="en-US" dirty="0" smtClean="0"/>
              <a:t>같은 타</a:t>
            </a:r>
            <a:r>
              <a:rPr lang="ko-KR" altLang="en-US" dirty="0"/>
              <a:t>입</a:t>
            </a:r>
            <a:r>
              <a:rPr lang="ko-KR" altLang="en-US" dirty="0" smtClean="0"/>
              <a:t>의 데이터들이 순차적으로 저장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인덱스를 이용하여 원소 데이터 접근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반복문을</a:t>
            </a:r>
            <a:r>
              <a:rPr lang="ko-KR" altLang="en-US" dirty="0" smtClean="0"/>
              <a:t> </a:t>
            </a:r>
            <a:r>
              <a:rPr lang="ko-KR" altLang="en-US" dirty="0"/>
              <a:t>이용하여 처리하기에 </a:t>
            </a:r>
            <a:r>
              <a:rPr lang="ko-KR" altLang="en-US" dirty="0" smtClean="0"/>
              <a:t>적합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배열 인덱스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0</a:t>
            </a:r>
            <a:r>
              <a:rPr lang="ko-KR" altLang="en-US" dirty="0" smtClean="0"/>
              <a:t>부터 시작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인덱스는 배열의 시작 위치에서부터 데이터가 있는 상대 위치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20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28741570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자바 배열의 필요성과 모양</a:t>
            </a:r>
            <a:endParaRPr lang="ko-KR" altLang="en-US" dirty="0"/>
          </a:p>
        </p:txBody>
      </p:sp>
      <p:sp>
        <p:nvSpPr>
          <p:cNvPr id="39" name="슬라이드 번호 개체 틀 38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21</a:t>
            </a:fld>
            <a:endParaRPr lang="ko-KR" altLang="en-US"/>
          </a:p>
        </p:txBody>
      </p:sp>
      <p:pic>
        <p:nvPicPr>
          <p:cNvPr id="4" name="그림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1484784"/>
            <a:ext cx="6701790" cy="497967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41176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일차원</a:t>
            </a:r>
            <a:r>
              <a:rPr lang="ko-KR" altLang="en-US" dirty="0" smtClean="0"/>
              <a:t> 배열 만들기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배열 선언과 배열 생성의 두 단계 필요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배열 선언</a:t>
            </a:r>
            <a:endParaRPr lang="en-US" altLang="ko-KR" dirty="0" smtClean="0"/>
          </a:p>
          <a:p>
            <a:pPr lvl="1">
              <a:buNone/>
            </a:pP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배열 생성</a:t>
            </a:r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선언과 함께 초기화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배열 선언 시 값 초기화</a:t>
            </a:r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r>
              <a:rPr lang="ko-KR" altLang="en-US" dirty="0" smtClean="0"/>
              <a:t>잘못된 배열 선언</a:t>
            </a:r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  <a:p>
            <a:endParaRPr lang="en-US" altLang="ko-KR" dirty="0" smtClean="0"/>
          </a:p>
        </p:txBody>
      </p:sp>
      <p:sp>
        <p:nvSpPr>
          <p:cNvPr id="4" name="TextBox 3"/>
          <p:cNvSpPr txBox="1"/>
          <p:nvPr/>
        </p:nvSpPr>
        <p:spPr>
          <a:xfrm>
            <a:off x="1381230" y="2252455"/>
            <a:ext cx="2643206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>
                <a:latin typeface="+mj-lt"/>
              </a:rPr>
              <a:t>int</a:t>
            </a:r>
            <a:r>
              <a:rPr lang="en-US" altLang="ko-KR" sz="1400" dirty="0" smtClean="0">
                <a:latin typeface="+mj-lt"/>
              </a:rPr>
              <a:t>	</a:t>
            </a:r>
            <a:r>
              <a:rPr lang="en-US" altLang="ko-KR" sz="1400" dirty="0" err="1" smtClean="0">
                <a:latin typeface="+mj-lt"/>
              </a:rPr>
              <a:t>intArray</a:t>
            </a:r>
            <a:r>
              <a:rPr lang="en-US" altLang="ko-KR" sz="1400" dirty="0" smtClean="0">
                <a:latin typeface="+mj-lt"/>
              </a:rPr>
              <a:t>[];</a:t>
            </a:r>
          </a:p>
          <a:p>
            <a:r>
              <a:rPr lang="en-US" altLang="ko-KR" sz="1400" dirty="0" smtClean="0">
                <a:latin typeface="+mj-lt"/>
              </a:rPr>
              <a:t>char	</a:t>
            </a:r>
            <a:r>
              <a:rPr lang="en-US" altLang="ko-KR" sz="1400" dirty="0" err="1" smtClean="0">
                <a:latin typeface="+mj-lt"/>
              </a:rPr>
              <a:t>charArray</a:t>
            </a:r>
            <a:r>
              <a:rPr lang="en-US" altLang="ko-KR" sz="1400" dirty="0" smtClean="0">
                <a:latin typeface="+mj-lt"/>
              </a:rPr>
              <a:t>[];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5169153" y="2252454"/>
            <a:ext cx="2859231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>
                <a:latin typeface="+mj-lt"/>
              </a:rPr>
              <a:t>int</a:t>
            </a:r>
            <a:r>
              <a:rPr lang="en-US" altLang="ko-KR" sz="1400" dirty="0" smtClean="0">
                <a:latin typeface="+mj-lt"/>
              </a:rPr>
              <a:t>[]	</a:t>
            </a:r>
            <a:r>
              <a:rPr lang="en-US" altLang="ko-KR" sz="1400" dirty="0" err="1" smtClean="0">
                <a:latin typeface="+mj-lt"/>
              </a:rPr>
              <a:t>intArray</a:t>
            </a:r>
            <a:r>
              <a:rPr lang="en-US" altLang="ko-KR" sz="1400" dirty="0" smtClean="0">
                <a:latin typeface="+mj-lt"/>
              </a:rPr>
              <a:t>;</a:t>
            </a:r>
          </a:p>
          <a:p>
            <a:r>
              <a:rPr lang="en-US" altLang="ko-KR" sz="1400" dirty="0" smtClean="0">
                <a:latin typeface="+mj-lt"/>
              </a:rPr>
              <a:t>char[]	</a:t>
            </a:r>
            <a:r>
              <a:rPr lang="en-US" altLang="ko-KR" sz="1400" dirty="0" err="1" smtClean="0">
                <a:latin typeface="+mj-lt"/>
              </a:rPr>
              <a:t>charArray</a:t>
            </a:r>
            <a:r>
              <a:rPr lang="en-US" altLang="ko-KR" sz="1400" dirty="0" smtClean="0">
                <a:latin typeface="+mj-lt"/>
              </a:rPr>
              <a:t>;</a:t>
            </a:r>
          </a:p>
        </p:txBody>
      </p:sp>
      <p:sp>
        <p:nvSpPr>
          <p:cNvPr id="7" name="TextBox 6"/>
          <p:cNvSpPr txBox="1"/>
          <p:nvPr/>
        </p:nvSpPr>
        <p:spPr>
          <a:xfrm>
            <a:off x="1381230" y="3383414"/>
            <a:ext cx="2643206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>
                <a:latin typeface="+mj-lt"/>
              </a:rPr>
              <a:t>intArray</a:t>
            </a:r>
            <a:r>
              <a:rPr lang="en-US" altLang="ko-KR" sz="1400" dirty="0" smtClean="0">
                <a:latin typeface="+mj-lt"/>
              </a:rPr>
              <a:t> = </a:t>
            </a:r>
            <a:r>
              <a:rPr lang="en-US" altLang="ko-KR" sz="1400" b="1" dirty="0" smtClean="0">
                <a:latin typeface="+mj-lt"/>
              </a:rPr>
              <a:t>new</a:t>
            </a:r>
            <a:r>
              <a:rPr lang="en-US" altLang="ko-KR" sz="1400" dirty="0" smtClean="0">
                <a:latin typeface="+mj-lt"/>
              </a:rPr>
              <a:t> </a:t>
            </a:r>
            <a:r>
              <a:rPr lang="en-US" altLang="ko-KR" sz="1400" dirty="0" err="1" smtClean="0">
                <a:latin typeface="+mj-lt"/>
              </a:rPr>
              <a:t>int</a:t>
            </a:r>
            <a:r>
              <a:rPr lang="en-US" altLang="ko-KR" sz="1400" dirty="0" smtClean="0">
                <a:latin typeface="+mj-lt"/>
              </a:rPr>
              <a:t>[10];</a:t>
            </a:r>
          </a:p>
          <a:p>
            <a:r>
              <a:rPr lang="en-US" altLang="ko-KR" sz="1400" dirty="0" err="1" smtClean="0">
                <a:latin typeface="+mj-lt"/>
              </a:rPr>
              <a:t>charArray</a:t>
            </a:r>
            <a:r>
              <a:rPr lang="en-US" altLang="ko-KR" sz="1400" dirty="0" smtClean="0">
                <a:latin typeface="+mj-lt"/>
              </a:rPr>
              <a:t> = </a:t>
            </a:r>
            <a:r>
              <a:rPr lang="en-US" altLang="ko-KR" sz="1400" b="1" dirty="0" smtClean="0">
                <a:latin typeface="+mj-lt"/>
              </a:rPr>
              <a:t>new</a:t>
            </a:r>
            <a:r>
              <a:rPr lang="en-US" altLang="ko-KR" sz="1400" dirty="0" smtClean="0">
                <a:latin typeface="+mj-lt"/>
              </a:rPr>
              <a:t> char[20];</a:t>
            </a:r>
          </a:p>
        </p:txBody>
      </p:sp>
      <p:sp>
        <p:nvSpPr>
          <p:cNvPr id="8" name="TextBox 7"/>
          <p:cNvSpPr txBox="1"/>
          <p:nvPr/>
        </p:nvSpPr>
        <p:spPr>
          <a:xfrm>
            <a:off x="5169154" y="3371544"/>
            <a:ext cx="2859230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>
                <a:latin typeface="+mj-lt"/>
              </a:rPr>
              <a:t>int</a:t>
            </a:r>
            <a:r>
              <a:rPr lang="en-US" altLang="ko-KR" sz="1400" dirty="0" smtClean="0">
                <a:latin typeface="+mj-lt"/>
              </a:rPr>
              <a:t> </a:t>
            </a:r>
            <a:r>
              <a:rPr lang="en-US" altLang="ko-KR" sz="1400" dirty="0" err="1" smtClean="0">
                <a:latin typeface="+mj-lt"/>
              </a:rPr>
              <a:t>intArray</a:t>
            </a:r>
            <a:r>
              <a:rPr lang="en-US" altLang="ko-KR" sz="1400" dirty="0" smtClean="0">
                <a:latin typeface="+mj-lt"/>
              </a:rPr>
              <a:t>[] = </a:t>
            </a:r>
            <a:r>
              <a:rPr lang="en-US" altLang="ko-KR" sz="1400" b="1" dirty="0" smtClean="0">
                <a:latin typeface="+mj-lt"/>
              </a:rPr>
              <a:t>new</a:t>
            </a:r>
            <a:r>
              <a:rPr lang="en-US" altLang="ko-KR" sz="1400" dirty="0" smtClean="0">
                <a:latin typeface="+mj-lt"/>
              </a:rPr>
              <a:t> </a:t>
            </a:r>
            <a:r>
              <a:rPr lang="en-US" altLang="ko-KR" sz="1400" dirty="0" err="1" smtClean="0">
                <a:latin typeface="+mj-lt"/>
              </a:rPr>
              <a:t>int</a:t>
            </a:r>
            <a:r>
              <a:rPr lang="en-US" altLang="ko-KR" sz="1400" dirty="0" smtClean="0">
                <a:latin typeface="+mj-lt"/>
              </a:rPr>
              <a:t>[10];</a:t>
            </a:r>
          </a:p>
          <a:p>
            <a:r>
              <a:rPr lang="en-US" altLang="ko-KR" sz="1400" dirty="0" smtClean="0">
                <a:latin typeface="+mj-lt"/>
              </a:rPr>
              <a:t>char </a:t>
            </a:r>
            <a:r>
              <a:rPr lang="en-US" altLang="ko-KR" sz="1400" dirty="0" err="1" smtClean="0">
                <a:latin typeface="+mj-lt"/>
              </a:rPr>
              <a:t>charArray</a:t>
            </a:r>
            <a:r>
              <a:rPr lang="en-US" altLang="ko-KR" sz="1400" dirty="0" smtClean="0">
                <a:latin typeface="+mj-lt"/>
              </a:rPr>
              <a:t>[] = </a:t>
            </a:r>
            <a:r>
              <a:rPr lang="en-US" altLang="ko-KR" sz="1400" b="1" dirty="0" smtClean="0">
                <a:latin typeface="+mj-lt"/>
              </a:rPr>
              <a:t>new</a:t>
            </a:r>
            <a:r>
              <a:rPr lang="en-US" altLang="ko-KR" sz="1400" dirty="0" smtClean="0">
                <a:latin typeface="+mj-lt"/>
              </a:rPr>
              <a:t> char[20];</a:t>
            </a:r>
          </a:p>
        </p:txBody>
      </p:sp>
      <p:sp>
        <p:nvSpPr>
          <p:cNvPr id="9" name="TextBox 8"/>
          <p:cNvSpPr txBox="1"/>
          <p:nvPr/>
        </p:nvSpPr>
        <p:spPr>
          <a:xfrm>
            <a:off x="4311273" y="3494654"/>
            <a:ext cx="667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또는</a:t>
            </a:r>
            <a:r>
              <a:rPr lang="en-US" altLang="ko-KR" sz="1600" dirty="0" smtClean="0"/>
              <a:t> </a:t>
            </a:r>
            <a:endParaRPr lang="ko-KR" altLang="en-US" sz="1600" dirty="0"/>
          </a:p>
        </p:txBody>
      </p:sp>
      <p:sp>
        <p:nvSpPr>
          <p:cNvPr id="10" name="TextBox 9"/>
          <p:cNvSpPr txBox="1"/>
          <p:nvPr/>
        </p:nvSpPr>
        <p:spPr>
          <a:xfrm>
            <a:off x="1434556" y="4869160"/>
            <a:ext cx="6593827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>
                <a:latin typeface="+mj-lt"/>
              </a:rPr>
              <a:t>int</a:t>
            </a:r>
            <a:r>
              <a:rPr lang="ko-KR" altLang="en-US" sz="1400" dirty="0" smtClean="0">
                <a:latin typeface="+mj-lt"/>
              </a:rPr>
              <a:t> </a:t>
            </a:r>
            <a:r>
              <a:rPr lang="en-US" altLang="ko-KR" sz="1400" dirty="0" err="1" smtClean="0">
                <a:latin typeface="+mj-lt"/>
              </a:rPr>
              <a:t>intArray</a:t>
            </a:r>
            <a:r>
              <a:rPr lang="en-US" altLang="ko-KR" sz="1400" dirty="0" smtClean="0">
                <a:latin typeface="+mj-lt"/>
              </a:rPr>
              <a:t>[] = {0,1,2,3,4,5,6,7,8,9}; </a:t>
            </a:r>
            <a:r>
              <a:rPr lang="en-US" altLang="ko-KR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// </a:t>
            </a:r>
            <a:r>
              <a:rPr lang="ko-KR" altLang="en-US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초기화된 값의 개수</a:t>
            </a:r>
            <a:r>
              <a:rPr lang="en-US" altLang="ko-KR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(10)</a:t>
            </a:r>
            <a:r>
              <a:rPr lang="ko-KR" altLang="en-US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만큼의 배열 생성</a:t>
            </a:r>
            <a:endParaRPr lang="en-US" altLang="ko-KR" sz="1400" dirty="0" smtClean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  <p:sp>
        <p:nvSpPr>
          <p:cNvPr id="11" name="TextBox 10"/>
          <p:cNvSpPr txBox="1"/>
          <p:nvPr/>
        </p:nvSpPr>
        <p:spPr>
          <a:xfrm>
            <a:off x="4311273" y="2467898"/>
            <a:ext cx="667170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ko-KR" altLang="en-US" sz="1600" dirty="0" smtClean="0"/>
              <a:t>또는</a:t>
            </a:r>
            <a:r>
              <a:rPr lang="en-US" altLang="ko-KR" sz="1600" dirty="0" smtClean="0"/>
              <a:t> </a:t>
            </a:r>
            <a:endParaRPr lang="ko-KR" altLang="en-US" sz="1600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22</a:t>
            </a:fld>
            <a:endParaRPr lang="ko-KR" altLang="en-US"/>
          </a:p>
        </p:txBody>
      </p:sp>
      <p:sp>
        <p:nvSpPr>
          <p:cNvPr id="13" name="TextBox 12"/>
          <p:cNvSpPr txBox="1"/>
          <p:nvPr/>
        </p:nvSpPr>
        <p:spPr>
          <a:xfrm>
            <a:off x="1434555" y="5877272"/>
            <a:ext cx="6593827" cy="30777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>
                <a:latin typeface="+mj-lt"/>
              </a:rPr>
              <a:t>int</a:t>
            </a:r>
            <a:r>
              <a:rPr lang="ko-KR" altLang="en-US" sz="1400" dirty="0" smtClean="0">
                <a:latin typeface="+mj-lt"/>
              </a:rPr>
              <a:t> </a:t>
            </a:r>
            <a:r>
              <a:rPr lang="en-US" altLang="ko-KR" sz="1400" dirty="0" err="1" smtClean="0">
                <a:latin typeface="+mj-lt"/>
              </a:rPr>
              <a:t>intArray</a:t>
            </a:r>
            <a:r>
              <a:rPr lang="en-US" altLang="ko-KR" sz="1400" strike="sngStrike" dirty="0" smtClean="0">
                <a:latin typeface="+mj-lt"/>
              </a:rPr>
              <a:t>[10]; </a:t>
            </a:r>
            <a:r>
              <a:rPr lang="en-US" altLang="ko-KR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// </a:t>
            </a:r>
            <a:r>
              <a:rPr lang="ko-KR" altLang="en-US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컴파일 오류</a:t>
            </a:r>
            <a:r>
              <a:rPr lang="en-US" altLang="ko-KR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. </a:t>
            </a:r>
            <a:r>
              <a:rPr lang="ko-KR" altLang="en-US" sz="1400" dirty="0" smtClean="0">
                <a:solidFill>
                  <a:schemeClr val="bg1">
                    <a:lumMod val="50000"/>
                  </a:schemeClr>
                </a:solidFill>
                <a:latin typeface="+mj-lt"/>
              </a:rPr>
              <a:t>배열의 크기를 지정하면 안됨</a:t>
            </a:r>
            <a:endParaRPr lang="en-US" altLang="ko-KR" sz="1400" dirty="0" smtClean="0">
              <a:solidFill>
                <a:schemeClr val="bg1">
                  <a:lumMod val="50000"/>
                </a:schemeClr>
              </a:solidFill>
              <a:latin typeface="+mj-lt"/>
            </a:endParaRPr>
          </a:p>
        </p:txBody>
      </p:sp>
    </p:spTree>
    <p:extLst>
      <p:ext uri="{BB962C8B-B14F-4D97-AF65-F5344CB8AC3E}">
        <p14:creationId xmlns:p14="http://schemas.microsoft.com/office/powerpoint/2010/main" val="422061879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레퍼런스</a:t>
            </a:r>
            <a:r>
              <a:rPr lang="ko-KR" altLang="en-US" dirty="0" smtClean="0"/>
              <a:t> 변수와 배열</a:t>
            </a:r>
            <a:endParaRPr lang="ko-KR" altLang="en-US" dirty="0"/>
          </a:p>
        </p:txBody>
      </p:sp>
      <p:sp>
        <p:nvSpPr>
          <p:cNvPr id="37" name="슬라이드 번호 개체 틀 3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23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612648" y="1556792"/>
            <a:ext cx="7810238" cy="43924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8169860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/>
              <a:t>배열을 초기화하면서 생성한 결과</a:t>
            </a:r>
          </a:p>
        </p:txBody>
      </p:sp>
      <p:sp>
        <p:nvSpPr>
          <p:cNvPr id="17" name="슬라이드 번호 개체 틀 1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24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37928" y="1988840"/>
            <a:ext cx="7975632" cy="230425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8057008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배열 인덱스와 원소 접근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5383500"/>
          </a:xfrm>
        </p:spPr>
        <p:txBody>
          <a:bodyPr>
            <a:normAutofit/>
          </a:bodyPr>
          <a:lstStyle/>
          <a:p>
            <a:r>
              <a:rPr lang="ko-KR" altLang="en-US" dirty="0" smtClean="0"/>
              <a:t>배열 원소 접근</a:t>
            </a:r>
            <a:endParaRPr lang="en-US" altLang="ko-KR" dirty="0"/>
          </a:p>
          <a:p>
            <a:pPr lvl="1"/>
            <a:r>
              <a:rPr lang="ko-KR" altLang="en-US" dirty="0" smtClean="0"/>
              <a:t>배열 변수명과 </a:t>
            </a:r>
            <a:r>
              <a:rPr lang="en-US" altLang="ko-KR" dirty="0" smtClean="0"/>
              <a:t>[] </a:t>
            </a:r>
            <a:r>
              <a:rPr lang="ko-KR" altLang="en-US" dirty="0" smtClean="0"/>
              <a:t>사이에 원소의 인덱스를 적어 접근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배열의 인덱스는 </a:t>
            </a:r>
            <a:r>
              <a:rPr lang="en-US" altLang="ko-KR" dirty="0" smtClean="0"/>
              <a:t>0</a:t>
            </a:r>
            <a:r>
              <a:rPr lang="ko-KR" altLang="en-US" dirty="0" smtClean="0"/>
              <a:t>부터 시작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배열의 마지막 항목의 인덱스는 </a:t>
            </a:r>
            <a:r>
              <a:rPr lang="en-US" altLang="ko-KR" dirty="0" smtClean="0"/>
              <a:t>(</a:t>
            </a:r>
            <a:r>
              <a:rPr lang="ko-KR" altLang="en-US" dirty="0" smtClean="0"/>
              <a:t>배열</a:t>
            </a:r>
            <a:r>
              <a:rPr lang="en-US" altLang="ko-KR" dirty="0" smtClean="0"/>
              <a:t> </a:t>
            </a:r>
            <a:r>
              <a:rPr lang="ko-KR" altLang="en-US" dirty="0" smtClean="0"/>
              <a:t>크기 </a:t>
            </a:r>
            <a:r>
              <a:rPr lang="en-US" altLang="ko-KR" dirty="0" smtClean="0"/>
              <a:t>– 1)</a:t>
            </a:r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2"/>
            <a:endParaRPr lang="en-US" altLang="ko-KR" dirty="0" smtClean="0"/>
          </a:p>
          <a:p>
            <a:pPr lvl="2"/>
            <a:endParaRPr lang="en-US" altLang="ko-KR" dirty="0"/>
          </a:p>
          <a:p>
            <a:pPr lvl="1"/>
            <a:r>
              <a:rPr lang="ko-KR" altLang="en-US" dirty="0" smtClean="0"/>
              <a:t>인덱스의 범위 </a:t>
            </a:r>
            <a:endParaRPr lang="en-US" altLang="ko-KR" dirty="0" smtClean="0"/>
          </a:p>
          <a:p>
            <a:pPr lvl="1"/>
            <a:endParaRPr lang="en-US" altLang="ko-KR" dirty="0"/>
          </a:p>
          <a:p>
            <a:pPr lvl="1"/>
            <a:endParaRPr lang="en-US" altLang="ko-KR" dirty="0" smtClean="0"/>
          </a:p>
          <a:p>
            <a:pPr lvl="1"/>
            <a:r>
              <a:rPr lang="ko-KR" altLang="en-US" dirty="0" smtClean="0"/>
              <a:t>반드시 </a:t>
            </a:r>
            <a:r>
              <a:rPr lang="ko-KR" altLang="en-US" dirty="0"/>
              <a:t>배열 생성 후 접근</a:t>
            </a:r>
            <a:endParaRPr lang="en-US" altLang="ko-KR" dirty="0"/>
          </a:p>
          <a:p>
            <a:pPr lvl="1"/>
            <a:endParaRPr lang="en-US" altLang="ko-KR" dirty="0"/>
          </a:p>
          <a:p>
            <a:pPr lvl="2"/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25602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1331640" y="2924944"/>
            <a:ext cx="6768752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intArray</a:t>
            </a:r>
            <a:r>
              <a:rPr lang="en-US" altLang="ko-KR" sz="1400" dirty="0"/>
              <a:t> [] = </a:t>
            </a:r>
            <a:r>
              <a:rPr lang="en-US" altLang="ko-KR" sz="1400" b="1" dirty="0"/>
              <a:t>new 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[5]; </a:t>
            </a:r>
            <a:r>
              <a:rPr lang="en-US" altLang="ko-KR" sz="1400" dirty="0"/>
              <a:t>// </a:t>
            </a:r>
            <a:r>
              <a:rPr lang="ko-KR" altLang="en-US" sz="1400" dirty="0"/>
              <a:t>원소가 </a:t>
            </a:r>
            <a:r>
              <a:rPr lang="en-US" altLang="ko-KR" sz="1400" dirty="0"/>
              <a:t>5</a:t>
            </a:r>
            <a:r>
              <a:rPr lang="ko-KR" altLang="en-US" sz="1400" dirty="0"/>
              <a:t>개인 배열 생성</a:t>
            </a:r>
            <a:r>
              <a:rPr lang="en-US" altLang="ko-KR" sz="1400" dirty="0"/>
              <a:t>. </a:t>
            </a:r>
            <a:r>
              <a:rPr lang="ko-KR" altLang="en-US" sz="1400" dirty="0"/>
              <a:t>인덱스는 </a:t>
            </a:r>
            <a:r>
              <a:rPr lang="en-US" altLang="ko-KR" sz="1400" dirty="0"/>
              <a:t>0~4</a:t>
            </a:r>
            <a:r>
              <a:rPr lang="ko-KR" altLang="en-US" sz="1400" dirty="0"/>
              <a:t>까지 가능</a:t>
            </a:r>
          </a:p>
          <a:p>
            <a:r>
              <a:rPr lang="en-US" altLang="ko-KR" sz="1400" dirty="0" err="1"/>
              <a:t>intArray</a:t>
            </a:r>
            <a:r>
              <a:rPr lang="en-US" altLang="ko-KR" sz="1400" dirty="0"/>
              <a:t>[0] = 5; // </a:t>
            </a:r>
            <a:r>
              <a:rPr lang="ko-KR" altLang="en-US" sz="1400" dirty="0"/>
              <a:t>원소 </a:t>
            </a:r>
            <a:r>
              <a:rPr lang="en-US" altLang="ko-KR" sz="1400" dirty="0"/>
              <a:t>0</a:t>
            </a:r>
            <a:r>
              <a:rPr lang="ko-KR" altLang="en-US" sz="1400" dirty="0"/>
              <a:t>에 </a:t>
            </a:r>
            <a:r>
              <a:rPr lang="en-US" altLang="ko-KR" sz="1400" dirty="0"/>
              <a:t>5 </a:t>
            </a:r>
            <a:r>
              <a:rPr lang="ko-KR" altLang="en-US" sz="1400" dirty="0"/>
              <a:t>저장</a:t>
            </a:r>
          </a:p>
          <a:p>
            <a:r>
              <a:rPr lang="en-US" altLang="ko-KR" sz="1400" dirty="0" err="1"/>
              <a:t>intArray</a:t>
            </a:r>
            <a:r>
              <a:rPr lang="en-US" altLang="ko-KR" sz="1400" dirty="0"/>
              <a:t>[3] = 6; // </a:t>
            </a:r>
            <a:r>
              <a:rPr lang="ko-KR" altLang="en-US" sz="1400" dirty="0"/>
              <a:t>원소 </a:t>
            </a:r>
            <a:r>
              <a:rPr lang="en-US" altLang="ko-KR" sz="1400" dirty="0"/>
              <a:t>3</a:t>
            </a:r>
            <a:r>
              <a:rPr lang="ko-KR" altLang="en-US" sz="1400" dirty="0"/>
              <a:t>에 </a:t>
            </a:r>
            <a:r>
              <a:rPr lang="en-US" altLang="ko-KR" sz="1400" dirty="0"/>
              <a:t>6 </a:t>
            </a:r>
            <a:r>
              <a:rPr lang="ko-KR" altLang="en-US" sz="1400" dirty="0"/>
              <a:t>저장</a:t>
            </a:r>
          </a:p>
          <a:p>
            <a:r>
              <a:rPr lang="en-US" altLang="ko-KR" sz="1400" dirty="0" err="1"/>
              <a:t>int</a:t>
            </a:r>
            <a:r>
              <a:rPr lang="en-US" altLang="ko-KR" sz="1400" dirty="0"/>
              <a:t> n = </a:t>
            </a:r>
            <a:r>
              <a:rPr lang="en-US" altLang="ko-KR" sz="1400" dirty="0" err="1"/>
              <a:t>intArray</a:t>
            </a:r>
            <a:r>
              <a:rPr lang="en-US" altLang="ko-KR" sz="1400" dirty="0"/>
              <a:t>[3]; // </a:t>
            </a:r>
            <a:r>
              <a:rPr lang="ko-KR" altLang="en-US" sz="1400" dirty="0"/>
              <a:t>원소 </a:t>
            </a:r>
            <a:r>
              <a:rPr lang="en-US" altLang="ko-KR" sz="1400" dirty="0"/>
              <a:t>3</a:t>
            </a:r>
            <a:r>
              <a:rPr lang="ko-KR" altLang="en-US" sz="1400" dirty="0"/>
              <a:t>의 값을 읽어 </a:t>
            </a:r>
            <a:r>
              <a:rPr lang="en-US" altLang="ko-KR" sz="1400" dirty="0"/>
              <a:t>n</a:t>
            </a:r>
            <a:r>
              <a:rPr lang="ko-KR" altLang="en-US" sz="1400" dirty="0"/>
              <a:t>에 저장</a:t>
            </a:r>
            <a:r>
              <a:rPr lang="en-US" altLang="ko-KR" sz="1400" dirty="0"/>
              <a:t>. n</a:t>
            </a:r>
            <a:r>
              <a:rPr lang="ko-KR" altLang="en-US" sz="1400" dirty="0"/>
              <a:t>은 </a:t>
            </a:r>
            <a:r>
              <a:rPr lang="en-US" altLang="ko-KR" sz="1400" dirty="0"/>
              <a:t>6</a:t>
            </a:r>
            <a:r>
              <a:rPr lang="ko-KR" altLang="en-US" sz="1400" dirty="0"/>
              <a:t>이 됨</a:t>
            </a:r>
            <a:endParaRPr lang="en-US" altLang="ko-KR" sz="1400" dirty="0" smtClean="0">
              <a:latin typeface="+mj-lt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1331640" y="5836041"/>
            <a:ext cx="676875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intArray</a:t>
            </a:r>
            <a:r>
              <a:rPr lang="en-US" altLang="ko-KR" sz="1400" dirty="0"/>
              <a:t> [];</a:t>
            </a:r>
          </a:p>
          <a:p>
            <a:r>
              <a:rPr lang="en-US" altLang="ko-KR" sz="1400" dirty="0" err="1" smtClean="0"/>
              <a:t>intArray</a:t>
            </a:r>
            <a:r>
              <a:rPr lang="en-US" altLang="ko-KR" sz="1400" dirty="0" smtClean="0"/>
              <a:t>[1] </a:t>
            </a:r>
            <a:r>
              <a:rPr lang="en-US" altLang="ko-KR" sz="1400" dirty="0"/>
              <a:t>= 8; // </a:t>
            </a:r>
            <a:r>
              <a:rPr lang="ko-KR" altLang="en-US" sz="1400" b="1" dirty="0">
                <a:solidFill>
                  <a:srgbClr val="FF0000"/>
                </a:solidFill>
              </a:rPr>
              <a:t>오류</a:t>
            </a:r>
            <a:r>
              <a:rPr lang="en-US" altLang="ko-KR" sz="1400" dirty="0"/>
              <a:t>, </a:t>
            </a:r>
            <a:r>
              <a:rPr lang="ko-KR" altLang="en-US" sz="1400" dirty="0"/>
              <a:t>생성 되지 않은 배열 사용</a:t>
            </a:r>
            <a:endParaRPr lang="en-US" altLang="ko-KR" sz="1400" dirty="0" smtClean="0">
              <a:latin typeface="+mj-lt"/>
            </a:endParaRPr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25</a:t>
            </a:fld>
            <a:endParaRPr lang="ko-KR" altLang="en-US"/>
          </a:p>
        </p:txBody>
      </p:sp>
      <p:sp>
        <p:nvSpPr>
          <p:cNvPr id="4" name="직사각형 3"/>
          <p:cNvSpPr/>
          <p:nvPr/>
        </p:nvSpPr>
        <p:spPr>
          <a:xfrm>
            <a:off x="1331640" y="4595936"/>
            <a:ext cx="6768752" cy="52322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>
                <a:ea typeface="+mj-ea"/>
              </a:rPr>
              <a:t>n = </a:t>
            </a:r>
            <a:r>
              <a:rPr lang="en-US" altLang="ko-KR" sz="1400" dirty="0" err="1">
                <a:ea typeface="+mj-ea"/>
              </a:rPr>
              <a:t>intArray</a:t>
            </a:r>
            <a:r>
              <a:rPr lang="en-US" altLang="ko-KR" sz="1400" dirty="0">
                <a:ea typeface="+mj-ea"/>
              </a:rPr>
              <a:t>[</a:t>
            </a:r>
            <a:r>
              <a:rPr lang="en-US" altLang="ko-KR" sz="1400" b="1" dirty="0">
                <a:ea typeface="+mj-ea"/>
              </a:rPr>
              <a:t>-2</a:t>
            </a:r>
            <a:r>
              <a:rPr lang="en-US" altLang="ko-KR" sz="1400" dirty="0">
                <a:ea typeface="+mj-ea"/>
              </a:rPr>
              <a:t>]; // </a:t>
            </a:r>
            <a:r>
              <a:rPr lang="ko-KR" altLang="en-US" sz="1400" dirty="0">
                <a:ea typeface="+mj-ea"/>
              </a:rPr>
              <a:t>실행 오류</a:t>
            </a:r>
            <a:r>
              <a:rPr lang="en-US" altLang="ko-KR" sz="1400" dirty="0">
                <a:ea typeface="+mj-ea"/>
              </a:rPr>
              <a:t>. </a:t>
            </a:r>
            <a:r>
              <a:rPr lang="ko-KR" altLang="en-US" sz="1400" dirty="0">
                <a:ea typeface="+mj-ea"/>
              </a:rPr>
              <a:t>인덱스로 음수 사용 불가</a:t>
            </a:r>
          </a:p>
          <a:p>
            <a:r>
              <a:rPr lang="en-US" altLang="ko-KR" sz="1400" dirty="0">
                <a:ea typeface="+mj-ea"/>
              </a:rPr>
              <a:t>n = </a:t>
            </a:r>
            <a:r>
              <a:rPr lang="en-US" altLang="ko-KR" sz="1400" dirty="0" err="1">
                <a:ea typeface="+mj-ea"/>
              </a:rPr>
              <a:t>intArray</a:t>
            </a:r>
            <a:r>
              <a:rPr lang="en-US" altLang="ko-KR" sz="1400" dirty="0">
                <a:ea typeface="+mj-ea"/>
              </a:rPr>
              <a:t>[</a:t>
            </a:r>
            <a:r>
              <a:rPr lang="en-US" altLang="ko-KR" sz="1400" b="1" dirty="0">
                <a:ea typeface="+mj-ea"/>
              </a:rPr>
              <a:t>5</a:t>
            </a:r>
            <a:r>
              <a:rPr lang="en-US" altLang="ko-KR" sz="1400" dirty="0">
                <a:ea typeface="+mj-ea"/>
              </a:rPr>
              <a:t>]; // </a:t>
            </a:r>
            <a:r>
              <a:rPr lang="ko-KR" altLang="en-US" sz="1400" dirty="0">
                <a:ea typeface="+mj-ea"/>
              </a:rPr>
              <a:t>실행 오류</a:t>
            </a:r>
            <a:r>
              <a:rPr lang="en-US" altLang="ko-KR" sz="1400" dirty="0">
                <a:ea typeface="+mj-ea"/>
              </a:rPr>
              <a:t>. 5</a:t>
            </a:r>
            <a:r>
              <a:rPr lang="ko-KR" altLang="en-US" sz="1400" dirty="0">
                <a:ea typeface="+mj-ea"/>
              </a:rPr>
              <a:t>는 인덱스의 범위</a:t>
            </a:r>
            <a:r>
              <a:rPr lang="en-US" altLang="ko-KR" sz="1400" dirty="0">
                <a:ea typeface="+mj-ea"/>
              </a:rPr>
              <a:t>(0~4)</a:t>
            </a:r>
            <a:r>
              <a:rPr lang="ko-KR" altLang="en-US" sz="1400" dirty="0">
                <a:ea typeface="+mj-ea"/>
              </a:rPr>
              <a:t>를 넘었음</a:t>
            </a:r>
          </a:p>
        </p:txBody>
      </p:sp>
      <p:pic>
        <p:nvPicPr>
          <p:cNvPr id="6" name="그림 5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92380" y="4719434"/>
            <a:ext cx="295273" cy="276224"/>
          </a:xfrm>
          <a:prstGeom prst="rect">
            <a:avLst/>
          </a:prstGeom>
        </p:spPr>
      </p:pic>
      <p:pic>
        <p:nvPicPr>
          <p:cNvPr id="10" name="그림 9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09570" y="6071627"/>
            <a:ext cx="295273" cy="27622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8800417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레퍼런스</a:t>
            </a:r>
            <a:r>
              <a:rPr lang="ko-KR" altLang="en-US" dirty="0" smtClean="0"/>
              <a:t> </a:t>
            </a:r>
            <a:r>
              <a:rPr lang="ko-KR" altLang="en-US" dirty="0"/>
              <a:t>치환과 배열 공유</a:t>
            </a:r>
          </a:p>
        </p:txBody>
      </p:sp>
      <p:sp>
        <p:nvSpPr>
          <p:cNvPr id="6" name="내용 개체 틀 5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ko-KR" altLang="en-US" dirty="0" smtClean="0"/>
              <a:t>하나의 배열을 다수의 </a:t>
            </a:r>
            <a:r>
              <a:rPr lang="ko-KR" altLang="en-US" dirty="0" err="1" smtClean="0"/>
              <a:t>레퍼런스가</a:t>
            </a:r>
            <a:r>
              <a:rPr lang="ko-KR" altLang="en-US" dirty="0" smtClean="0"/>
              <a:t> 참조 가능</a:t>
            </a:r>
            <a:endParaRPr lang="ko-KR" altLang="en-US" dirty="0"/>
          </a:p>
        </p:txBody>
      </p:sp>
      <p:sp>
        <p:nvSpPr>
          <p:cNvPr id="27" name="슬라이드 번호 개체 틀 2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26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43608" y="1844824"/>
            <a:ext cx="6681788" cy="456247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1730903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3-7 : </a:t>
            </a:r>
            <a:r>
              <a:rPr lang="ko-KR" altLang="en-US" dirty="0"/>
              <a:t>배열에 </a:t>
            </a:r>
            <a:r>
              <a:rPr lang="ko-KR" altLang="en-US" dirty="0" err="1" smtClean="0"/>
              <a:t>입력받은</a:t>
            </a:r>
            <a:r>
              <a:rPr lang="ko-KR" altLang="en-US" dirty="0" smtClean="0"/>
              <a:t> </a:t>
            </a:r>
            <a:r>
              <a:rPr lang="ko-KR" altLang="en-US" dirty="0"/>
              <a:t>수 중 </a:t>
            </a:r>
            <a:r>
              <a:rPr lang="ko-KR" altLang="en-US" dirty="0" err="1" smtClean="0"/>
              <a:t>제일큰수</a:t>
            </a:r>
            <a:r>
              <a:rPr lang="ko-KR" altLang="en-US" dirty="0" smtClean="0"/>
              <a:t> </a:t>
            </a:r>
            <a:r>
              <a:rPr lang="ko-KR" altLang="en-US" dirty="0"/>
              <a:t>찾기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518314" y="1334491"/>
            <a:ext cx="7816382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양수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5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개를 입력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받아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배열에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저장하고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제일 큰 수를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출력하는 프로그램을 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1560" y="1807757"/>
            <a:ext cx="5400600" cy="378565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sz="1200" dirty="0"/>
              <a:t>import </a:t>
            </a:r>
            <a:r>
              <a:rPr lang="en-US" altLang="ko-KR" sz="1200" dirty="0" err="1"/>
              <a:t>java.util.Scanner</a:t>
            </a:r>
            <a:r>
              <a:rPr lang="en-US" altLang="ko-KR" sz="1200" dirty="0" smtClean="0"/>
              <a:t>;</a:t>
            </a:r>
          </a:p>
          <a:p>
            <a:endParaRPr lang="en-US" altLang="ko-KR" sz="1200" dirty="0"/>
          </a:p>
          <a:p>
            <a:r>
              <a:rPr lang="en-US" altLang="ko-KR" sz="1200" dirty="0"/>
              <a:t>public class </a:t>
            </a:r>
            <a:r>
              <a:rPr lang="en-US" altLang="ko-KR" sz="1200" dirty="0" err="1"/>
              <a:t>ArrayAccess</a:t>
            </a:r>
            <a:r>
              <a:rPr lang="en-US" altLang="ko-KR" sz="1200" dirty="0"/>
              <a:t> {</a:t>
            </a:r>
          </a:p>
          <a:p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r>
              <a:rPr lang="en-US" altLang="ko-KR" sz="1200" dirty="0"/>
              <a:t>	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</a:t>
            </a:r>
          </a:p>
          <a:p>
            <a:r>
              <a:rPr lang="en-US" altLang="ko-KR" sz="1200" dirty="0"/>
              <a:t> </a:t>
            </a:r>
          </a:p>
          <a:p>
            <a:r>
              <a:rPr lang="en-US" altLang="ko-KR" sz="1200" dirty="0"/>
              <a:t>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intArray</a:t>
            </a:r>
            <a:r>
              <a:rPr lang="en-US" altLang="ko-KR" sz="1200" b="1" dirty="0"/>
              <a:t>[] = new 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[5]; </a:t>
            </a:r>
            <a:r>
              <a:rPr lang="en-US" altLang="ko-KR" sz="1200" dirty="0"/>
              <a:t>// </a:t>
            </a:r>
            <a:r>
              <a:rPr lang="ko-KR" altLang="en-US" sz="1200" dirty="0"/>
              <a:t>배열 </a:t>
            </a:r>
            <a:r>
              <a:rPr lang="ko-KR" altLang="en-US" sz="1200" dirty="0" smtClean="0"/>
              <a:t>생성</a:t>
            </a:r>
            <a:endParaRPr lang="en-US" altLang="ko-KR" sz="1200" dirty="0" smtClean="0"/>
          </a:p>
          <a:p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max=0; 		// </a:t>
            </a:r>
            <a:r>
              <a:rPr lang="ko-KR" altLang="en-US" sz="1200" dirty="0"/>
              <a:t>현재 가장 큰 수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양수 </a:t>
            </a:r>
            <a:r>
              <a:rPr lang="en-US" altLang="ko-KR" sz="1200" dirty="0"/>
              <a:t>5</a:t>
            </a:r>
            <a:r>
              <a:rPr lang="ko-KR" altLang="en-US" sz="1200" dirty="0"/>
              <a:t>개를 입력하세요</a:t>
            </a:r>
            <a:r>
              <a:rPr lang="en-US" altLang="ko-KR" sz="1200" dirty="0"/>
              <a:t>.");</a:t>
            </a:r>
            <a:r>
              <a:rPr lang="ko-KR" altLang="en-US" sz="1200" dirty="0"/>
              <a:t>		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/>
              <a:t>for(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&lt;5;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r>
              <a:rPr lang="en-US" altLang="ko-KR" sz="1200" dirty="0"/>
              <a:t>			</a:t>
            </a:r>
            <a:r>
              <a:rPr lang="en-US" altLang="ko-KR" sz="1200" b="1" dirty="0" err="1"/>
              <a:t>intArray</a:t>
            </a:r>
            <a:r>
              <a:rPr lang="en-US" altLang="ko-KR" sz="1200" b="1" dirty="0"/>
              <a:t>[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] = </a:t>
            </a:r>
            <a:r>
              <a:rPr lang="en-US" altLang="ko-KR" sz="1200" b="1" dirty="0" err="1"/>
              <a:t>scanner.nextInt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 err="1"/>
              <a:t>입력받은</a:t>
            </a:r>
            <a:r>
              <a:rPr lang="ko-KR" altLang="en-US" sz="1200" dirty="0"/>
              <a:t> 정수를 배열에 저장</a:t>
            </a:r>
          </a:p>
          <a:p>
            <a:r>
              <a:rPr lang="ko-KR" altLang="en-US" sz="1200" dirty="0"/>
              <a:t>			</a:t>
            </a:r>
            <a:r>
              <a:rPr lang="en-US" altLang="ko-KR" sz="1200" b="1" dirty="0"/>
              <a:t>if(</a:t>
            </a:r>
            <a:r>
              <a:rPr lang="en-US" altLang="ko-KR" sz="1200" b="1" dirty="0" err="1"/>
              <a:t>intArray</a:t>
            </a:r>
            <a:r>
              <a:rPr lang="en-US" altLang="ko-KR" sz="1200" b="1" dirty="0"/>
              <a:t>[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] &gt;max) </a:t>
            </a:r>
            <a:r>
              <a:rPr lang="en-US" altLang="ko-KR" sz="1200" dirty="0"/>
              <a:t>// </a:t>
            </a:r>
            <a:r>
              <a:rPr lang="en-US" altLang="ko-KR" sz="1200" dirty="0" err="1"/>
              <a:t>intArray</a:t>
            </a:r>
            <a:r>
              <a:rPr lang="en-US" altLang="ko-KR" sz="1200" dirty="0"/>
              <a:t>[</a:t>
            </a:r>
            <a:r>
              <a:rPr lang="en-US" altLang="ko-KR" sz="1200" dirty="0" err="1"/>
              <a:t>i</a:t>
            </a:r>
            <a:r>
              <a:rPr lang="en-US" altLang="ko-KR" sz="1200" dirty="0"/>
              <a:t>]</a:t>
            </a:r>
            <a:r>
              <a:rPr lang="ko-KR" altLang="en-US" sz="1200" dirty="0"/>
              <a:t>가 현재 가장 큰 수보다 크면</a:t>
            </a:r>
          </a:p>
          <a:p>
            <a:r>
              <a:rPr lang="ko-KR" altLang="en-US" sz="1200" dirty="0"/>
              <a:t>				</a:t>
            </a:r>
            <a:r>
              <a:rPr lang="en-US" altLang="ko-KR" sz="1200" b="1" dirty="0"/>
              <a:t>max = </a:t>
            </a:r>
            <a:r>
              <a:rPr lang="en-US" altLang="ko-KR" sz="1200" b="1" dirty="0" err="1"/>
              <a:t>intArray</a:t>
            </a:r>
            <a:r>
              <a:rPr lang="en-US" altLang="ko-KR" sz="1200" b="1" dirty="0"/>
              <a:t>[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]; </a:t>
            </a:r>
            <a:r>
              <a:rPr lang="en-US" altLang="ko-KR" sz="1200" dirty="0"/>
              <a:t>// </a:t>
            </a:r>
            <a:r>
              <a:rPr lang="en-US" altLang="ko-KR" sz="1200" dirty="0" err="1"/>
              <a:t>intArray</a:t>
            </a:r>
            <a:r>
              <a:rPr lang="en-US" altLang="ko-KR" sz="1200" dirty="0"/>
              <a:t>[</a:t>
            </a:r>
            <a:r>
              <a:rPr lang="en-US" altLang="ko-KR" sz="1200" dirty="0" err="1"/>
              <a:t>i</a:t>
            </a:r>
            <a:r>
              <a:rPr lang="en-US" altLang="ko-KR" sz="1200" dirty="0"/>
              <a:t>]</a:t>
            </a:r>
            <a:r>
              <a:rPr lang="ko-KR" altLang="en-US" sz="1200" dirty="0"/>
              <a:t>를 </a:t>
            </a:r>
            <a:r>
              <a:rPr lang="en-US" altLang="ko-KR" sz="1200" dirty="0"/>
              <a:t>max</a:t>
            </a:r>
            <a:r>
              <a:rPr lang="ko-KR" altLang="en-US" sz="1200" dirty="0"/>
              <a:t>로 변경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/>
              <a:t>}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가장 큰 수는 </a:t>
            </a:r>
            <a:r>
              <a:rPr lang="en-US" altLang="ko-KR" sz="1200" dirty="0"/>
              <a:t>" + max + "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.");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scanner.close</a:t>
            </a:r>
            <a:r>
              <a:rPr lang="en-US" altLang="ko-KR" sz="1200" dirty="0"/>
              <a:t>();</a:t>
            </a:r>
          </a:p>
          <a:p>
            <a:r>
              <a:rPr lang="en-US" altLang="ko-KR" sz="1200" dirty="0"/>
              <a:t>	}</a:t>
            </a:r>
          </a:p>
          <a:p>
            <a:r>
              <a:rPr lang="en-US" altLang="ko-KR" sz="1200" dirty="0"/>
              <a:t>}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084168" y="4208414"/>
            <a:ext cx="2160240" cy="138499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200" dirty="0"/>
              <a:t>양수 </a:t>
            </a:r>
            <a:r>
              <a:rPr lang="en-US" altLang="ko-KR" sz="1200" dirty="0"/>
              <a:t>5</a:t>
            </a:r>
            <a:r>
              <a:rPr lang="ko-KR" altLang="en-US" sz="1200" dirty="0"/>
              <a:t>개를 입력하세요</a:t>
            </a:r>
            <a:r>
              <a:rPr lang="en-US" altLang="ko-KR" sz="1200" dirty="0"/>
              <a:t>.</a:t>
            </a:r>
            <a:endParaRPr lang="ko-KR" altLang="en-US" sz="1200" dirty="0"/>
          </a:p>
          <a:p>
            <a:pPr fontAlgn="base"/>
            <a:r>
              <a:rPr lang="en-US" altLang="ko-KR" sz="1200" dirty="0">
                <a:solidFill>
                  <a:srgbClr val="00B050"/>
                </a:solidFill>
              </a:rPr>
              <a:t>1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en-US" altLang="ko-KR" sz="1200" dirty="0">
                <a:solidFill>
                  <a:srgbClr val="00B050"/>
                </a:solidFill>
              </a:rPr>
              <a:t>39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en-US" altLang="ko-KR" sz="1200" dirty="0">
                <a:solidFill>
                  <a:srgbClr val="00B050"/>
                </a:solidFill>
              </a:rPr>
              <a:t>78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en-US" altLang="ko-KR" sz="1200" dirty="0">
                <a:solidFill>
                  <a:srgbClr val="00B050"/>
                </a:solidFill>
              </a:rPr>
              <a:t>100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en-US" altLang="ko-KR" sz="1200" dirty="0">
                <a:solidFill>
                  <a:srgbClr val="00B050"/>
                </a:solidFill>
              </a:rPr>
              <a:t>99</a:t>
            </a:r>
            <a:endParaRPr lang="ko-KR" altLang="en-US" sz="1200" dirty="0">
              <a:solidFill>
                <a:srgbClr val="00B050"/>
              </a:solidFill>
            </a:endParaRPr>
          </a:p>
          <a:p>
            <a:pPr fontAlgn="base"/>
            <a:r>
              <a:rPr lang="ko-KR" altLang="en-US" sz="1200" dirty="0"/>
              <a:t>가장 큰 수는 </a:t>
            </a:r>
            <a:r>
              <a:rPr lang="en-US" altLang="ko-KR" sz="1200" dirty="0"/>
              <a:t>100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</a:t>
            </a:r>
            <a:endParaRPr lang="ko-KR" altLang="en-US" sz="1200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27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3109522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배열의 </a:t>
            </a:r>
            <a:r>
              <a:rPr lang="ko-KR" altLang="en-US" dirty="0"/>
              <a:t>크기</a:t>
            </a:r>
            <a:r>
              <a:rPr lang="en-US" altLang="ko-KR" dirty="0"/>
              <a:t>, length </a:t>
            </a:r>
            <a:r>
              <a:rPr lang="ko-KR" altLang="en-US" dirty="0"/>
              <a:t>필드</a:t>
            </a:r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smtClean="0"/>
              <a:t>배열은 자바에서 객체로 관리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배열 객체 내에 </a:t>
            </a:r>
            <a:r>
              <a:rPr lang="en-US" altLang="ko-KR" dirty="0" smtClean="0"/>
              <a:t>length </a:t>
            </a:r>
            <a:r>
              <a:rPr lang="ko-KR" altLang="en-US" dirty="0" smtClean="0"/>
              <a:t>필드는 배열의 크기를 나타냄</a:t>
            </a:r>
            <a:endParaRPr lang="ko-KR" altLang="en-US" dirty="0"/>
          </a:p>
        </p:txBody>
      </p:sp>
      <p:sp>
        <p:nvSpPr>
          <p:cNvPr id="14" name="슬라이드 번호 개체 틀 1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28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2420888"/>
            <a:ext cx="7654736" cy="338437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2293184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3-8 : </a:t>
            </a:r>
            <a:r>
              <a:rPr lang="ko-KR" altLang="en-US" dirty="0"/>
              <a:t>배열 원소의 평균 </a:t>
            </a:r>
            <a:r>
              <a:rPr lang="ko-KR" altLang="en-US" dirty="0" smtClean="0"/>
              <a:t>구하기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12648" y="1270507"/>
            <a:ext cx="7816382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배열의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length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필드를 이용하여 배열 크기만큼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정수를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 받고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평균을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구하는 프로그램을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83568" y="1916832"/>
            <a:ext cx="5256584" cy="369331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sz="1200" dirty="0"/>
              <a:t>import </a:t>
            </a:r>
            <a:r>
              <a:rPr lang="en-US" altLang="ko-KR" sz="1200" dirty="0" err="1"/>
              <a:t>java.util.Scanner</a:t>
            </a:r>
            <a:r>
              <a:rPr lang="en-US" altLang="ko-KR" sz="1200" dirty="0" smtClean="0"/>
              <a:t>;</a:t>
            </a:r>
          </a:p>
          <a:p>
            <a:endParaRPr lang="en-US" altLang="ko-KR" sz="1200" dirty="0"/>
          </a:p>
          <a:p>
            <a:r>
              <a:rPr lang="en-US" altLang="ko-KR" sz="1200" dirty="0"/>
              <a:t>public class </a:t>
            </a:r>
            <a:r>
              <a:rPr lang="en-US" altLang="ko-KR" sz="1200" dirty="0" err="1"/>
              <a:t>ArrayLength</a:t>
            </a:r>
            <a:r>
              <a:rPr lang="en-US" altLang="ko-KR" sz="1200" dirty="0"/>
              <a:t> {</a:t>
            </a:r>
          </a:p>
          <a:p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r>
              <a:rPr lang="en-US" altLang="ko-KR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</a:t>
            </a:r>
            <a:r>
              <a:rPr lang="en-US" altLang="ko-KR" sz="1200" dirty="0" err="1"/>
              <a:t>intArray</a:t>
            </a:r>
            <a:r>
              <a:rPr lang="en-US" altLang="ko-KR" sz="1200" dirty="0"/>
              <a:t>[] = new 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[5]; // </a:t>
            </a:r>
            <a:r>
              <a:rPr lang="ko-KR" altLang="en-US" sz="1200" dirty="0"/>
              <a:t>배열의 선언과 생성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sum=0</a:t>
            </a:r>
            <a:r>
              <a:rPr lang="en-US" altLang="ko-KR" sz="1200" dirty="0" smtClean="0"/>
              <a:t>;</a:t>
            </a:r>
          </a:p>
          <a:p>
            <a:endParaRPr lang="en-US" altLang="ko-KR" sz="1200" dirty="0"/>
          </a:p>
          <a:p>
            <a:r>
              <a:rPr lang="en-US" altLang="ko-KR" sz="1200" dirty="0"/>
              <a:t>	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</a:t>
            </a:r>
          </a:p>
          <a:p>
            <a:r>
              <a:rPr lang="en-US" altLang="ko-KR" sz="1200" dirty="0"/>
              <a:t>		</a:t>
            </a:r>
            <a:r>
              <a:rPr lang="en-US" altLang="ko-KR" sz="1200" dirty="0" err="1" smtClean="0"/>
              <a:t>System.out.print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intArray.length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"</a:t>
            </a:r>
            <a:r>
              <a:rPr lang="ko-KR" altLang="en-US" sz="1200" dirty="0"/>
              <a:t>개의 정수를 </a:t>
            </a:r>
            <a:r>
              <a:rPr lang="ko-KR" altLang="en-US" sz="1200" dirty="0" smtClean="0"/>
              <a:t>입력하세요</a:t>
            </a:r>
            <a:r>
              <a:rPr lang="en-US" altLang="ko-KR" sz="1200" dirty="0" smtClean="0"/>
              <a:t>&gt;&gt;");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b="1" dirty="0"/>
              <a:t>for(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=0;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&lt;</a:t>
            </a:r>
            <a:r>
              <a:rPr lang="en-US" altLang="ko-KR" sz="1200" b="1" dirty="0" err="1"/>
              <a:t>intArray.length</a:t>
            </a:r>
            <a:r>
              <a:rPr lang="en-US" altLang="ko-KR" sz="1200" b="1" dirty="0"/>
              <a:t>;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++)</a:t>
            </a:r>
          </a:p>
          <a:p>
            <a:r>
              <a:rPr lang="en-US" altLang="ko-KR" sz="1200" dirty="0"/>
              <a:t>			</a:t>
            </a:r>
            <a:r>
              <a:rPr lang="en-US" altLang="ko-KR" sz="1200" dirty="0" err="1"/>
              <a:t>intArray</a:t>
            </a:r>
            <a:r>
              <a:rPr lang="en-US" altLang="ko-KR" sz="1200" dirty="0"/>
              <a:t>[</a:t>
            </a:r>
            <a:r>
              <a:rPr lang="en-US" altLang="ko-KR" sz="1200" dirty="0" err="1"/>
              <a:t>i</a:t>
            </a:r>
            <a:r>
              <a:rPr lang="en-US" altLang="ko-KR" sz="1200" dirty="0"/>
              <a:t>] = </a:t>
            </a:r>
            <a:r>
              <a:rPr lang="en-US" altLang="ko-KR" sz="1200" dirty="0" err="1"/>
              <a:t>scanner.nextInt</a:t>
            </a:r>
            <a:r>
              <a:rPr lang="en-US" altLang="ko-KR" sz="1200" dirty="0"/>
              <a:t>(); // </a:t>
            </a:r>
            <a:r>
              <a:rPr lang="ko-KR" altLang="en-US" sz="1200" dirty="0"/>
              <a:t>키보드에서 </a:t>
            </a:r>
            <a:r>
              <a:rPr lang="ko-KR" altLang="en-US" sz="1200" dirty="0" err="1"/>
              <a:t>입력받은</a:t>
            </a:r>
            <a:r>
              <a:rPr lang="ko-KR" altLang="en-US" sz="1200" dirty="0"/>
              <a:t> 정수 저장</a:t>
            </a:r>
          </a:p>
          <a:p>
            <a:r>
              <a:rPr lang="ko-KR" altLang="en-US" sz="1200" dirty="0"/>
              <a:t>		</a:t>
            </a:r>
          </a:p>
          <a:p>
            <a:r>
              <a:rPr lang="ko-KR" altLang="en-US" sz="1200" dirty="0"/>
              <a:t>		</a:t>
            </a:r>
            <a:r>
              <a:rPr lang="en-US" altLang="ko-KR" sz="1200" b="1" dirty="0"/>
              <a:t>for(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=0;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&lt;</a:t>
            </a:r>
            <a:r>
              <a:rPr lang="en-US" altLang="ko-KR" sz="1200" b="1" dirty="0" err="1"/>
              <a:t>intArray.length</a:t>
            </a:r>
            <a:r>
              <a:rPr lang="en-US" altLang="ko-KR" sz="1200" b="1" dirty="0"/>
              <a:t>; </a:t>
            </a:r>
            <a:r>
              <a:rPr lang="en-US" altLang="ko-KR" sz="1200" b="1" dirty="0" err="1"/>
              <a:t>i</a:t>
            </a:r>
            <a:r>
              <a:rPr lang="en-US" altLang="ko-KR" sz="1200" b="1" dirty="0"/>
              <a:t>++)</a:t>
            </a:r>
          </a:p>
          <a:p>
            <a:r>
              <a:rPr lang="en-US" altLang="ko-KR" sz="1200" dirty="0"/>
              <a:t>			sum += </a:t>
            </a:r>
            <a:r>
              <a:rPr lang="en-US" altLang="ko-KR" sz="1200" dirty="0" err="1"/>
              <a:t>intArray</a:t>
            </a:r>
            <a:r>
              <a:rPr lang="en-US" altLang="ko-KR" sz="1200" dirty="0"/>
              <a:t>[</a:t>
            </a:r>
            <a:r>
              <a:rPr lang="en-US" altLang="ko-KR" sz="1200" dirty="0" err="1"/>
              <a:t>i</a:t>
            </a:r>
            <a:r>
              <a:rPr lang="en-US" altLang="ko-KR" sz="1200" dirty="0"/>
              <a:t>]; // </a:t>
            </a:r>
            <a:r>
              <a:rPr lang="ko-KR" altLang="en-US" sz="1200" dirty="0"/>
              <a:t>배열에 저장된 정수 값을 </a:t>
            </a:r>
            <a:r>
              <a:rPr lang="ko-KR" altLang="en-US" sz="1200" dirty="0" smtClean="0"/>
              <a:t>더하기</a:t>
            </a:r>
            <a:endParaRPr lang="en-US" altLang="ko-KR" sz="1200" dirty="0" smtClean="0"/>
          </a:p>
          <a:p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평균은 </a:t>
            </a:r>
            <a:r>
              <a:rPr lang="en-US" altLang="ko-KR" sz="1200" dirty="0"/>
              <a:t>" + (double)sum/</a:t>
            </a:r>
            <a:r>
              <a:rPr lang="en-US" altLang="ko-KR" sz="1200" dirty="0" err="1"/>
              <a:t>intArray.length</a:t>
            </a:r>
            <a:r>
              <a:rPr lang="en-US" altLang="ko-KR" sz="1200" dirty="0"/>
              <a:t>);</a:t>
            </a:r>
          </a:p>
          <a:p>
            <a:r>
              <a:rPr lang="en-US" altLang="ko-KR" sz="1200" dirty="0"/>
              <a:t>		</a:t>
            </a:r>
            <a:r>
              <a:rPr lang="en-US" altLang="ko-KR" sz="1200" dirty="0" err="1"/>
              <a:t>scanner.close</a:t>
            </a:r>
            <a:r>
              <a:rPr lang="en-US" altLang="ko-KR" sz="1200" dirty="0"/>
              <a:t>();</a:t>
            </a:r>
          </a:p>
          <a:p>
            <a:r>
              <a:rPr lang="en-US" altLang="ko-KR" sz="1200" dirty="0"/>
              <a:t>	}</a:t>
            </a:r>
          </a:p>
          <a:p>
            <a:r>
              <a:rPr lang="en-US" altLang="ko-KR" sz="1200" dirty="0"/>
              <a:t>}</a:t>
            </a:r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83568" y="5733256"/>
            <a:ext cx="5256584" cy="46166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200" dirty="0"/>
              <a:t>5</a:t>
            </a:r>
            <a:r>
              <a:rPr lang="ko-KR" altLang="en-US" sz="1200" dirty="0"/>
              <a:t>개의 정수를 입력하세요</a:t>
            </a:r>
            <a:r>
              <a:rPr lang="en-US" altLang="ko-KR" sz="1200" dirty="0"/>
              <a:t>&gt;&gt; </a:t>
            </a:r>
            <a:r>
              <a:rPr lang="en-US" altLang="ko-KR" sz="1200" dirty="0">
                <a:solidFill>
                  <a:srgbClr val="00B050"/>
                </a:solidFill>
              </a:rPr>
              <a:t>2 3 4 5 9</a:t>
            </a:r>
          </a:p>
          <a:p>
            <a:r>
              <a:rPr lang="ko-KR" altLang="en-US" sz="1200" dirty="0"/>
              <a:t>평균은 </a:t>
            </a:r>
            <a:r>
              <a:rPr lang="en-US" altLang="ko-KR" sz="1200" dirty="0"/>
              <a:t>4.6</a:t>
            </a:r>
            <a:endParaRPr lang="ko-KR" altLang="en-US" sz="1200" dirty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29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26544153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700070"/>
          </a:xfrm>
        </p:spPr>
        <p:txBody>
          <a:bodyPr/>
          <a:lstStyle/>
          <a:p>
            <a:r>
              <a:rPr lang="en-US" altLang="ko-KR" dirty="0" smtClean="0"/>
              <a:t>for </a:t>
            </a:r>
            <a:r>
              <a:rPr lang="ko-KR" altLang="en-US" dirty="0" smtClean="0"/>
              <a:t>문의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구성</a:t>
            </a:r>
            <a:endParaRPr lang="ko-KR" altLang="en-US" dirty="0"/>
          </a:p>
        </p:txBody>
      </p:sp>
      <p:sp>
        <p:nvSpPr>
          <p:cNvPr id="40" name="슬라이드 번호 개체 틀 3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403648" y="1340768"/>
            <a:ext cx="6046470" cy="3657600"/>
          </a:xfrm>
          <a:prstGeom prst="rect">
            <a:avLst/>
          </a:prstGeom>
        </p:spPr>
      </p:pic>
      <p:sp>
        <p:nvSpPr>
          <p:cNvPr id="3" name="직사각형 2"/>
          <p:cNvSpPr/>
          <p:nvPr/>
        </p:nvSpPr>
        <p:spPr>
          <a:xfrm>
            <a:off x="1691680" y="5229200"/>
            <a:ext cx="503122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/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>
                <a:latin typeface="+mn-ea"/>
              </a:rPr>
              <a:t>for(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=0;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&lt;10;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++) </a:t>
            </a:r>
            <a:r>
              <a:rPr lang="en-US" altLang="ko-KR" sz="1400" dirty="0" smtClean="0">
                <a:latin typeface="+mn-ea"/>
              </a:rPr>
              <a:t>{ // </a:t>
            </a:r>
            <a:r>
              <a:rPr lang="en-US" altLang="ko-KR" sz="1400" dirty="0" err="1">
                <a:latin typeface="+mn-ea"/>
              </a:rPr>
              <a:t>i</a:t>
            </a:r>
            <a:r>
              <a:rPr lang="ko-KR" altLang="en-US" sz="1400" dirty="0">
                <a:latin typeface="+mn-ea"/>
              </a:rPr>
              <a:t>가 </a:t>
            </a:r>
            <a:r>
              <a:rPr lang="en-US" altLang="ko-KR" sz="1400" dirty="0">
                <a:latin typeface="+mn-ea"/>
              </a:rPr>
              <a:t>0~9</a:t>
            </a:r>
            <a:r>
              <a:rPr lang="ko-KR" altLang="en-US" sz="1400" dirty="0">
                <a:latin typeface="+mn-ea"/>
              </a:rPr>
              <a:t>까지 </a:t>
            </a:r>
            <a:r>
              <a:rPr lang="en-US" altLang="ko-KR" sz="1400" dirty="0">
                <a:latin typeface="+mn-ea"/>
              </a:rPr>
              <a:t>10</a:t>
            </a:r>
            <a:r>
              <a:rPr lang="ko-KR" altLang="en-US" sz="1400" dirty="0">
                <a:latin typeface="+mn-ea"/>
              </a:rPr>
              <a:t>번 반복</a:t>
            </a:r>
          </a:p>
          <a:p>
            <a:r>
              <a:rPr lang="en-US" altLang="ko-KR" sz="1400" dirty="0" smtClean="0">
                <a:latin typeface="+mn-ea"/>
              </a:rPr>
              <a:t>	</a:t>
            </a:r>
            <a:r>
              <a:rPr lang="en-US" altLang="ko-KR" sz="1400" dirty="0" err="1" smtClean="0">
                <a:latin typeface="+mn-ea"/>
              </a:rPr>
              <a:t>System.out.print</a:t>
            </a:r>
            <a:r>
              <a:rPr lang="en-US" altLang="ko-KR" sz="1400" dirty="0" smtClean="0">
                <a:latin typeface="+mn-ea"/>
              </a:rPr>
              <a:t>(</a:t>
            </a:r>
            <a:r>
              <a:rPr lang="en-US" altLang="ko-KR" sz="1400" dirty="0" err="1" smtClean="0">
                <a:latin typeface="+mn-ea"/>
              </a:rPr>
              <a:t>i</a:t>
            </a:r>
            <a:r>
              <a:rPr lang="en-US" altLang="ko-KR" sz="1400" dirty="0">
                <a:latin typeface="+mn-ea"/>
              </a:rPr>
              <a:t>); // 0</a:t>
            </a:r>
            <a:r>
              <a:rPr lang="ko-KR" altLang="en-US" sz="1400" dirty="0">
                <a:latin typeface="+mn-ea"/>
              </a:rPr>
              <a:t>에서 </a:t>
            </a:r>
            <a:r>
              <a:rPr lang="en-US" altLang="ko-KR" sz="1400" dirty="0">
                <a:latin typeface="+mn-ea"/>
              </a:rPr>
              <a:t>9</a:t>
            </a:r>
            <a:r>
              <a:rPr lang="ko-KR" altLang="en-US" sz="1400" dirty="0">
                <a:latin typeface="+mn-ea"/>
              </a:rPr>
              <a:t>까지 출력</a:t>
            </a:r>
          </a:p>
          <a:p>
            <a:r>
              <a:rPr lang="en-US" altLang="ko-KR" sz="1400" dirty="0">
                <a:latin typeface="+mn-ea"/>
              </a:rPr>
              <a:t>}</a:t>
            </a:r>
            <a:endParaRPr lang="ko-KR" altLang="en-US" sz="1400" dirty="0">
              <a:latin typeface="+mn-ea"/>
            </a:endParaRPr>
          </a:p>
        </p:txBody>
      </p:sp>
    </p:spTree>
    <p:extLst>
      <p:ext uri="{BB962C8B-B14F-4D97-AF65-F5344CB8AC3E}">
        <p14:creationId xmlns:p14="http://schemas.microsoft.com/office/powerpoint/2010/main" val="12248265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배열과 </a:t>
            </a:r>
            <a:r>
              <a:rPr lang="en-US" altLang="ko-KR" dirty="0" smtClean="0"/>
              <a:t>for-each 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340768"/>
            <a:ext cx="8153400" cy="936104"/>
          </a:xfrm>
        </p:spPr>
        <p:txBody>
          <a:bodyPr>
            <a:normAutofit fontScale="92500" lnSpcReduction="10000"/>
          </a:bodyPr>
          <a:lstStyle/>
          <a:p>
            <a:pPr lvl="1"/>
            <a:r>
              <a:rPr lang="en-US" altLang="ko-KR" dirty="0" smtClean="0"/>
              <a:t>for-each </a:t>
            </a:r>
            <a:r>
              <a:rPr lang="ko-KR" altLang="en-US" dirty="0" smtClean="0"/>
              <a:t>문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배열이나 나열</a:t>
            </a:r>
            <a:r>
              <a:rPr lang="en-US" altLang="ko-KR" dirty="0" smtClean="0"/>
              <a:t>(enumeration)</a:t>
            </a:r>
            <a:r>
              <a:rPr lang="ko-KR" altLang="en-US" dirty="0" smtClean="0"/>
              <a:t>의 각 원소를 순차적으로 접근하는데 유용한 </a:t>
            </a:r>
            <a:r>
              <a:rPr lang="en-US" altLang="ko-KR" dirty="0" smtClean="0"/>
              <a:t>for </a:t>
            </a:r>
            <a:r>
              <a:rPr lang="ko-KR" altLang="en-US" dirty="0" smtClean="0"/>
              <a:t>문</a:t>
            </a:r>
            <a:endParaRPr lang="en-US" altLang="ko-KR" dirty="0" smtClean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30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259632" y="2420888"/>
            <a:ext cx="6840760" cy="1015663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200" dirty="0" err="1"/>
              <a:t>int</a:t>
            </a:r>
            <a:r>
              <a:rPr lang="en-US" altLang="ko-KR" sz="1200" dirty="0"/>
              <a:t>[] </a:t>
            </a:r>
            <a:r>
              <a:rPr lang="en-US" altLang="ko-KR" sz="1200" dirty="0" err="1"/>
              <a:t>num</a:t>
            </a:r>
            <a:r>
              <a:rPr lang="en-US" altLang="ko-KR" sz="1200" dirty="0"/>
              <a:t> = { 1,2,3,4,5 };</a:t>
            </a:r>
          </a:p>
          <a:p>
            <a:pPr defTabSz="180000" fontAlgn="base" latinLnBrk="0"/>
            <a:r>
              <a:rPr lang="en-US" altLang="ko-KR" sz="1200" dirty="0" err="1"/>
              <a:t>int</a:t>
            </a:r>
            <a:r>
              <a:rPr lang="en-US" altLang="ko-KR" sz="1200" dirty="0"/>
              <a:t> sum = 0;</a:t>
            </a:r>
          </a:p>
          <a:p>
            <a:pPr defTabSz="180000" fontAlgn="base" latinLnBrk="0"/>
            <a:r>
              <a:rPr lang="en-US" altLang="ko-KR" sz="1200" b="1" dirty="0"/>
              <a:t>for 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k : </a:t>
            </a:r>
            <a:r>
              <a:rPr lang="en-US" altLang="ko-KR" sz="1200" b="1" dirty="0" err="1"/>
              <a:t>num</a:t>
            </a:r>
            <a:r>
              <a:rPr lang="en-US" altLang="ko-KR" sz="1200" b="1" dirty="0"/>
              <a:t>) </a:t>
            </a:r>
            <a:r>
              <a:rPr lang="en-US" altLang="ko-KR" sz="1200" dirty="0"/>
              <a:t>// </a:t>
            </a:r>
            <a:r>
              <a:rPr lang="ko-KR" altLang="en-US" sz="1200" dirty="0"/>
              <a:t>반복될 때마다 </a:t>
            </a:r>
            <a:r>
              <a:rPr lang="en-US" altLang="ko-KR" sz="1200" dirty="0"/>
              <a:t>k</a:t>
            </a:r>
            <a:r>
              <a:rPr lang="ko-KR" altLang="en-US" sz="1200" dirty="0"/>
              <a:t>는 </a:t>
            </a:r>
            <a:r>
              <a:rPr lang="en-US" altLang="ko-KR" sz="1200" dirty="0" err="1"/>
              <a:t>num</a:t>
            </a:r>
            <a:r>
              <a:rPr lang="en-US" altLang="ko-KR" sz="1200" dirty="0"/>
              <a:t>[0], </a:t>
            </a:r>
            <a:r>
              <a:rPr lang="en-US" altLang="ko-KR" sz="1200" dirty="0" err="1"/>
              <a:t>num</a:t>
            </a:r>
            <a:r>
              <a:rPr lang="en-US" altLang="ko-KR" sz="1200" dirty="0"/>
              <a:t>[1], ..., </a:t>
            </a:r>
            <a:r>
              <a:rPr lang="en-US" altLang="ko-KR" sz="1200" dirty="0" err="1"/>
              <a:t>num</a:t>
            </a:r>
            <a:r>
              <a:rPr lang="en-US" altLang="ko-KR" sz="1200" dirty="0"/>
              <a:t>[4] </a:t>
            </a:r>
            <a:r>
              <a:rPr lang="ko-KR" altLang="en-US" sz="1200" dirty="0"/>
              <a:t>값으로 설정</a:t>
            </a:r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/>
              <a:t>sum += k;</a:t>
            </a:r>
          </a:p>
          <a:p>
            <a:pPr defTabSz="180000" fontAlgn="base" latinLnBrk="0"/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합은 </a:t>
            </a:r>
            <a:r>
              <a:rPr lang="en-US" altLang="ko-KR" sz="1200" dirty="0"/>
              <a:t>" + sum);</a:t>
            </a:r>
          </a:p>
        </p:txBody>
      </p:sp>
      <p:sp>
        <p:nvSpPr>
          <p:cNvPr id="6" name="TextBox 5"/>
          <p:cNvSpPr txBox="1"/>
          <p:nvPr/>
        </p:nvSpPr>
        <p:spPr>
          <a:xfrm>
            <a:off x="1259632" y="4005065"/>
            <a:ext cx="6840760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200" dirty="0"/>
              <a:t>String names[] = { "</a:t>
            </a:r>
            <a:r>
              <a:rPr lang="ko-KR" altLang="en-US" sz="1200" dirty="0"/>
              <a:t>사과</a:t>
            </a:r>
            <a:r>
              <a:rPr lang="en-US" altLang="ko-KR" sz="1200" dirty="0"/>
              <a:t>", "</a:t>
            </a:r>
            <a:r>
              <a:rPr lang="ko-KR" altLang="en-US" sz="1200" dirty="0"/>
              <a:t>배</a:t>
            </a:r>
            <a:r>
              <a:rPr lang="en-US" altLang="ko-KR" sz="1200" dirty="0"/>
              <a:t>", "</a:t>
            </a:r>
            <a:r>
              <a:rPr lang="ko-KR" altLang="en-US" sz="1200" dirty="0"/>
              <a:t>바나나</a:t>
            </a:r>
            <a:r>
              <a:rPr lang="en-US" altLang="ko-KR" sz="1200" dirty="0"/>
              <a:t>", "</a:t>
            </a:r>
            <a:r>
              <a:rPr lang="ko-KR" altLang="en-US" sz="1200" dirty="0"/>
              <a:t>체리</a:t>
            </a:r>
            <a:r>
              <a:rPr lang="en-US" altLang="ko-KR" sz="1200" dirty="0"/>
              <a:t>", "</a:t>
            </a:r>
            <a:r>
              <a:rPr lang="ko-KR" altLang="en-US" sz="1200" dirty="0"/>
              <a:t>딸기</a:t>
            </a:r>
            <a:r>
              <a:rPr lang="en-US" altLang="ko-KR" sz="1200" dirty="0"/>
              <a:t>", "</a:t>
            </a:r>
            <a:r>
              <a:rPr lang="ko-KR" altLang="en-US" sz="1200" dirty="0"/>
              <a:t>포도</a:t>
            </a:r>
            <a:r>
              <a:rPr lang="en-US" altLang="ko-KR" sz="1200" dirty="0"/>
              <a:t>" } ;</a:t>
            </a:r>
            <a:endParaRPr lang="ko-KR" altLang="en-US" sz="1200" dirty="0"/>
          </a:p>
          <a:p>
            <a:pPr defTabSz="180000" fontAlgn="base" latinLnBrk="0"/>
            <a:r>
              <a:rPr lang="en-US" altLang="ko-KR" sz="1200" b="1" dirty="0"/>
              <a:t>for (String s : names) </a:t>
            </a:r>
            <a:r>
              <a:rPr lang="en-US" altLang="ko-KR" sz="1200" dirty="0"/>
              <a:t>// </a:t>
            </a:r>
            <a:r>
              <a:rPr lang="ko-KR" altLang="en-US" sz="1200" dirty="0"/>
              <a:t>반복할 때마다 </a:t>
            </a:r>
            <a:r>
              <a:rPr lang="en-US" altLang="ko-KR" sz="1200" dirty="0"/>
              <a:t>s</a:t>
            </a:r>
            <a:r>
              <a:rPr lang="ko-KR" altLang="en-US" sz="1200" dirty="0"/>
              <a:t>는 </a:t>
            </a:r>
            <a:r>
              <a:rPr lang="en-US" altLang="ko-KR" sz="1200" dirty="0"/>
              <a:t>names[0], names[1], ..., names[5] </a:t>
            </a:r>
            <a:r>
              <a:rPr lang="ko-KR" altLang="en-US" sz="1200" dirty="0"/>
              <a:t>로 설정</a:t>
            </a:r>
          </a:p>
          <a:p>
            <a:pPr defTabSz="180000" fontAlgn="base" latinLnBrk="0"/>
            <a:r>
              <a:rPr lang="en-US" altLang="ko-KR" sz="1200" dirty="0" smtClean="0"/>
              <a:t>	</a:t>
            </a:r>
            <a:r>
              <a:rPr lang="en-US" altLang="ko-KR" sz="1200" dirty="0" err="1" smtClean="0"/>
              <a:t>System.out.print</a:t>
            </a:r>
            <a:r>
              <a:rPr lang="en-US" altLang="ko-KR" sz="1200" dirty="0" smtClean="0"/>
              <a:t>(s </a:t>
            </a:r>
            <a:r>
              <a:rPr lang="en-US" altLang="ko-KR" sz="1200" dirty="0"/>
              <a:t>+ </a:t>
            </a:r>
            <a:r>
              <a:rPr lang="en-US" altLang="ko-KR" sz="1200" dirty="0" smtClean="0"/>
              <a:t>" ");</a:t>
            </a:r>
            <a:endParaRPr lang="en-US" altLang="ko-KR" sz="1200" dirty="0"/>
          </a:p>
        </p:txBody>
      </p:sp>
      <p:sp>
        <p:nvSpPr>
          <p:cNvPr id="7" name="TextBox 6"/>
          <p:cNvSpPr txBox="1"/>
          <p:nvPr/>
        </p:nvSpPr>
        <p:spPr>
          <a:xfrm>
            <a:off x="1259632" y="5240233"/>
            <a:ext cx="6840760" cy="64633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200" dirty="0" err="1"/>
              <a:t>enum</a:t>
            </a:r>
            <a:r>
              <a:rPr lang="en-US" altLang="ko-KR" sz="1200" dirty="0"/>
              <a:t> Week { </a:t>
            </a:r>
            <a:r>
              <a:rPr lang="ko-KR" altLang="en-US" sz="1200" dirty="0"/>
              <a:t>월</a:t>
            </a:r>
            <a:r>
              <a:rPr lang="en-US" altLang="ko-KR" sz="1200" dirty="0"/>
              <a:t>, </a:t>
            </a:r>
            <a:r>
              <a:rPr lang="ko-KR" altLang="en-US" sz="1200" dirty="0"/>
              <a:t>화</a:t>
            </a:r>
            <a:r>
              <a:rPr lang="en-US" altLang="ko-KR" sz="1200" dirty="0"/>
              <a:t>, </a:t>
            </a:r>
            <a:r>
              <a:rPr lang="ko-KR" altLang="en-US" sz="1200" dirty="0"/>
              <a:t>수</a:t>
            </a:r>
            <a:r>
              <a:rPr lang="en-US" altLang="ko-KR" sz="1200" dirty="0"/>
              <a:t>, </a:t>
            </a:r>
            <a:r>
              <a:rPr lang="ko-KR" altLang="en-US" sz="1200" dirty="0"/>
              <a:t>목</a:t>
            </a:r>
            <a:r>
              <a:rPr lang="en-US" altLang="ko-KR" sz="1200" dirty="0"/>
              <a:t>, </a:t>
            </a:r>
            <a:r>
              <a:rPr lang="ko-KR" altLang="en-US" sz="1200" dirty="0"/>
              <a:t>금</a:t>
            </a:r>
            <a:r>
              <a:rPr lang="en-US" altLang="ko-KR" sz="1200" dirty="0"/>
              <a:t>, </a:t>
            </a:r>
            <a:r>
              <a:rPr lang="ko-KR" altLang="en-US" sz="1200" dirty="0"/>
              <a:t>토</a:t>
            </a:r>
            <a:r>
              <a:rPr lang="en-US" altLang="ko-KR" sz="1200" dirty="0"/>
              <a:t>, </a:t>
            </a:r>
            <a:r>
              <a:rPr lang="ko-KR" altLang="en-US" sz="1200" dirty="0"/>
              <a:t>일 </a:t>
            </a:r>
            <a:r>
              <a:rPr lang="en-US" altLang="ko-KR" sz="1200" dirty="0"/>
              <a:t>}</a:t>
            </a:r>
            <a:endParaRPr lang="ko-KR" altLang="en-US" sz="1200" dirty="0"/>
          </a:p>
          <a:p>
            <a:pPr defTabSz="180000" fontAlgn="base" latinLnBrk="0"/>
            <a:r>
              <a:rPr lang="en-US" altLang="ko-KR" sz="1200" b="1" dirty="0"/>
              <a:t>for (Week day : </a:t>
            </a:r>
            <a:r>
              <a:rPr lang="en-US" altLang="ko-KR" sz="1200" b="1" dirty="0" err="1"/>
              <a:t>Week.values</a:t>
            </a:r>
            <a:r>
              <a:rPr lang="en-US" altLang="ko-KR" sz="1200" b="1" dirty="0"/>
              <a:t>()) </a:t>
            </a:r>
            <a:r>
              <a:rPr lang="en-US" altLang="ko-KR" sz="1200" dirty="0"/>
              <a:t>// </a:t>
            </a:r>
            <a:r>
              <a:rPr lang="ko-KR" altLang="en-US" sz="1200" dirty="0"/>
              <a:t>반복될 때마다 </a:t>
            </a:r>
            <a:r>
              <a:rPr lang="en-US" altLang="ko-KR" sz="1200" dirty="0"/>
              <a:t>day</a:t>
            </a:r>
            <a:r>
              <a:rPr lang="ko-KR" altLang="en-US" sz="1200" dirty="0"/>
              <a:t>는 월</a:t>
            </a:r>
            <a:r>
              <a:rPr lang="en-US" altLang="ko-KR" sz="1200" dirty="0"/>
              <a:t>, </a:t>
            </a:r>
            <a:r>
              <a:rPr lang="ko-KR" altLang="en-US" sz="1200" dirty="0"/>
              <a:t>화</a:t>
            </a:r>
            <a:r>
              <a:rPr lang="en-US" altLang="ko-KR" sz="1200" dirty="0"/>
              <a:t>, </a:t>
            </a:r>
            <a:r>
              <a:rPr lang="ko-KR" altLang="en-US" sz="1200" dirty="0"/>
              <a:t>수</a:t>
            </a:r>
            <a:r>
              <a:rPr lang="en-US" altLang="ko-KR" sz="1200" dirty="0"/>
              <a:t>, </a:t>
            </a:r>
            <a:r>
              <a:rPr lang="ko-KR" altLang="en-US" sz="1200" dirty="0"/>
              <a:t>목</a:t>
            </a:r>
            <a:r>
              <a:rPr lang="en-US" altLang="ko-KR" sz="1200" dirty="0"/>
              <a:t>, </a:t>
            </a:r>
            <a:r>
              <a:rPr lang="ko-KR" altLang="en-US" sz="1200" dirty="0"/>
              <a:t>금</a:t>
            </a:r>
            <a:r>
              <a:rPr lang="en-US" altLang="ko-KR" sz="1200" dirty="0"/>
              <a:t>, </a:t>
            </a:r>
            <a:r>
              <a:rPr lang="ko-KR" altLang="en-US" sz="1200" dirty="0"/>
              <a:t>토</a:t>
            </a:r>
            <a:r>
              <a:rPr lang="en-US" altLang="ko-KR" sz="1200" dirty="0"/>
              <a:t>, </a:t>
            </a:r>
            <a:r>
              <a:rPr lang="ko-KR" altLang="en-US" sz="1200" dirty="0"/>
              <a:t>일로 설정 </a:t>
            </a:r>
          </a:p>
          <a:p>
            <a:pPr defTabSz="180000" fontAlgn="base" latinLnBrk="0"/>
            <a:r>
              <a:rPr lang="ko-KR" altLang="en-US" sz="1200" dirty="0"/>
              <a:t>	</a:t>
            </a:r>
            <a:r>
              <a:rPr lang="en-US" altLang="ko-KR" sz="1200" dirty="0" err="1" smtClean="0"/>
              <a:t>System.out.print</a:t>
            </a:r>
            <a:r>
              <a:rPr lang="en-US" altLang="ko-KR" sz="1200" dirty="0" smtClean="0"/>
              <a:t>(day </a:t>
            </a:r>
            <a:r>
              <a:rPr lang="en-US" altLang="ko-KR" sz="1200" dirty="0"/>
              <a:t>+ "</a:t>
            </a:r>
            <a:r>
              <a:rPr lang="ko-KR" altLang="en-US" sz="1200" dirty="0" smtClean="0"/>
              <a:t>요일 </a:t>
            </a:r>
            <a:r>
              <a:rPr lang="en-US" altLang="ko-KR" sz="1200" dirty="0" smtClean="0"/>
              <a:t>");</a:t>
            </a:r>
            <a:endParaRPr lang="ko-KR" altLang="en-US" sz="1200" dirty="0"/>
          </a:p>
        </p:txBody>
      </p:sp>
      <p:sp>
        <p:nvSpPr>
          <p:cNvPr id="8" name="직사각형 7"/>
          <p:cNvSpPr/>
          <p:nvPr/>
        </p:nvSpPr>
        <p:spPr>
          <a:xfrm>
            <a:off x="1257003" y="3512041"/>
            <a:ext cx="716863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pPr fontAlgn="base" latinLnBrk="0"/>
            <a:r>
              <a:rPr lang="ko-KR" altLang="en-US" sz="1200" dirty="0"/>
              <a:t>합은 </a:t>
            </a:r>
            <a:r>
              <a:rPr lang="en-US" altLang="ko-KR" sz="1200" dirty="0"/>
              <a:t>15</a:t>
            </a:r>
            <a:endParaRPr lang="ko-KR" altLang="en-US" sz="1200" dirty="0"/>
          </a:p>
        </p:txBody>
      </p:sp>
      <p:sp>
        <p:nvSpPr>
          <p:cNvPr id="9" name="직사각형 8"/>
          <p:cNvSpPr/>
          <p:nvPr/>
        </p:nvSpPr>
        <p:spPr>
          <a:xfrm>
            <a:off x="1259632" y="4736177"/>
            <a:ext cx="2303836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pPr fontAlgn="base" latinLnBrk="0"/>
            <a:r>
              <a:rPr lang="ko-KR" altLang="en-US" sz="1200" dirty="0"/>
              <a:t>사과 배 바나나 체리 딸기 포도</a:t>
            </a:r>
          </a:p>
        </p:txBody>
      </p:sp>
      <p:sp>
        <p:nvSpPr>
          <p:cNvPr id="10" name="직사각형 9"/>
          <p:cNvSpPr/>
          <p:nvPr/>
        </p:nvSpPr>
        <p:spPr>
          <a:xfrm>
            <a:off x="1257003" y="5960313"/>
            <a:ext cx="3743332" cy="27699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none">
            <a:spAutoFit/>
          </a:bodyPr>
          <a:lstStyle/>
          <a:p>
            <a:pPr fontAlgn="base" latinLnBrk="0"/>
            <a:r>
              <a:rPr lang="ko-KR" altLang="en-US" sz="1200" dirty="0" smtClean="0"/>
              <a:t>월요일 화요일 수요일 목요일 금요일 토요일 일요일</a:t>
            </a:r>
            <a:endParaRPr lang="ko-KR" altLang="en-US" sz="1200" dirty="0"/>
          </a:p>
        </p:txBody>
      </p:sp>
    </p:spTree>
    <p:extLst>
      <p:ext uri="{BB962C8B-B14F-4D97-AF65-F5344CB8AC3E}">
        <p14:creationId xmlns:p14="http://schemas.microsoft.com/office/powerpoint/2010/main" val="183271670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3-9 : for-each </a:t>
            </a:r>
            <a:r>
              <a:rPr lang="ko-KR" altLang="en-US" dirty="0" smtClean="0"/>
              <a:t>문 활용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31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39551" y="1281336"/>
            <a:ext cx="1752387" cy="861774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for-each 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문을 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활용하는 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  <a:p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사례를 보자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2411760" y="1003835"/>
            <a:ext cx="5466264" cy="489364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sz="1200" dirty="0"/>
              <a:t>public class </a:t>
            </a:r>
            <a:r>
              <a:rPr lang="en-US" altLang="ko-KR" sz="1200" dirty="0" err="1"/>
              <a:t>foreachEx</a:t>
            </a:r>
            <a:r>
              <a:rPr lang="en-US" altLang="ko-KR" sz="1200" dirty="0"/>
              <a:t> {</a:t>
            </a:r>
          </a:p>
          <a:p>
            <a:r>
              <a:rPr lang="en-US" altLang="ko-KR" sz="1200" dirty="0"/>
              <a:t>	</a:t>
            </a:r>
            <a:r>
              <a:rPr lang="en-US" altLang="ko-KR" sz="1200" b="1" dirty="0" err="1"/>
              <a:t>enum</a:t>
            </a:r>
            <a:r>
              <a:rPr lang="en-US" altLang="ko-KR" sz="1200" b="1" dirty="0"/>
              <a:t> Week { </a:t>
            </a:r>
            <a:r>
              <a:rPr lang="ko-KR" altLang="en-US" sz="1200" b="1" dirty="0"/>
              <a:t>월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화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수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목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금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토</a:t>
            </a:r>
            <a:r>
              <a:rPr lang="en-US" altLang="ko-KR" sz="1200" b="1" dirty="0"/>
              <a:t>, </a:t>
            </a:r>
            <a:r>
              <a:rPr lang="ko-KR" altLang="en-US" sz="1200" b="1" dirty="0"/>
              <a:t>일 </a:t>
            </a:r>
            <a:r>
              <a:rPr lang="en-US" altLang="ko-KR" sz="1200" b="1" dirty="0"/>
              <a:t>}</a:t>
            </a:r>
            <a:endParaRPr lang="ko-KR" altLang="en-US" sz="1200" b="1" dirty="0"/>
          </a:p>
          <a:p>
            <a:r>
              <a:rPr lang="ko-KR" altLang="en-US" sz="1200" dirty="0"/>
              <a:t>	</a:t>
            </a:r>
          </a:p>
          <a:p>
            <a:r>
              <a:rPr lang="ko-KR" altLang="en-US" sz="1200" dirty="0"/>
              <a:t>	</a:t>
            </a:r>
            <a:r>
              <a:rPr lang="en-US" altLang="ko-KR" sz="1200" dirty="0"/>
              <a:t>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r>
              <a:rPr lang="en-US" altLang="ko-KR" sz="1200" dirty="0"/>
              <a:t>		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[] n = { 1,2,3,4,5 };</a:t>
            </a:r>
          </a:p>
          <a:p>
            <a:r>
              <a:rPr lang="en-US" altLang="ko-KR" sz="1200" b="1" dirty="0"/>
              <a:t>		String names[] = { "</a:t>
            </a:r>
            <a:r>
              <a:rPr lang="ko-KR" altLang="en-US" sz="1200" b="1" dirty="0"/>
              <a:t>사과</a:t>
            </a:r>
            <a:r>
              <a:rPr lang="en-US" altLang="ko-KR" sz="1200" b="1" dirty="0"/>
              <a:t>", "</a:t>
            </a:r>
            <a:r>
              <a:rPr lang="ko-KR" altLang="en-US" sz="1200" b="1" dirty="0"/>
              <a:t>배</a:t>
            </a:r>
            <a:r>
              <a:rPr lang="en-US" altLang="ko-KR" sz="1200" b="1" dirty="0"/>
              <a:t>", "</a:t>
            </a:r>
            <a:r>
              <a:rPr lang="ko-KR" altLang="en-US" sz="1200" b="1" dirty="0"/>
              <a:t>바나나</a:t>
            </a:r>
            <a:r>
              <a:rPr lang="en-US" altLang="ko-KR" sz="1200" b="1" dirty="0"/>
              <a:t>", "</a:t>
            </a:r>
            <a:r>
              <a:rPr lang="ko-KR" altLang="en-US" sz="1200" b="1" dirty="0"/>
              <a:t>체리</a:t>
            </a:r>
            <a:r>
              <a:rPr lang="en-US" altLang="ko-KR" sz="1200" b="1" dirty="0"/>
              <a:t>", "</a:t>
            </a:r>
            <a:r>
              <a:rPr lang="ko-KR" altLang="en-US" sz="1200" b="1" dirty="0"/>
              <a:t>딸기</a:t>
            </a:r>
            <a:r>
              <a:rPr lang="en-US" altLang="ko-KR" sz="1200" b="1" dirty="0"/>
              <a:t>", "</a:t>
            </a:r>
            <a:r>
              <a:rPr lang="ko-KR" altLang="en-US" sz="1200" b="1" dirty="0"/>
              <a:t>포도</a:t>
            </a:r>
            <a:r>
              <a:rPr lang="en-US" altLang="ko-KR" sz="1200" b="1" dirty="0"/>
              <a:t>" } </a:t>
            </a:r>
            <a:r>
              <a:rPr lang="en-US" altLang="ko-KR" sz="1200" b="1" dirty="0" smtClean="0"/>
              <a:t>;</a:t>
            </a:r>
          </a:p>
          <a:p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sum = 0;</a:t>
            </a:r>
          </a:p>
          <a:p>
            <a:r>
              <a:rPr lang="en-US" altLang="ko-KR" sz="1200" dirty="0"/>
              <a:t>		// </a:t>
            </a:r>
            <a:r>
              <a:rPr lang="ko-KR" altLang="en-US" sz="1200" dirty="0"/>
              <a:t>아래 </a:t>
            </a:r>
            <a:r>
              <a:rPr lang="en-US" altLang="ko-KR" sz="1200" dirty="0"/>
              <a:t>for-each</a:t>
            </a:r>
            <a:r>
              <a:rPr lang="ko-KR" altLang="en-US" sz="1200" dirty="0"/>
              <a:t>에서 </a:t>
            </a:r>
            <a:r>
              <a:rPr lang="en-US" altLang="ko-KR" sz="1200" dirty="0"/>
              <a:t>k</a:t>
            </a:r>
            <a:r>
              <a:rPr lang="ko-KR" altLang="en-US" sz="1200" dirty="0"/>
              <a:t>는 </a:t>
            </a:r>
            <a:r>
              <a:rPr lang="en-US" altLang="ko-KR" sz="1200" dirty="0"/>
              <a:t>n[0], n[1], ..., n[4]</a:t>
            </a:r>
            <a:r>
              <a:rPr lang="ko-KR" altLang="en-US" sz="1200" dirty="0"/>
              <a:t>로 반복</a:t>
            </a:r>
          </a:p>
          <a:p>
            <a:r>
              <a:rPr lang="ko-KR" altLang="en-US" sz="1200" dirty="0"/>
              <a:t>		</a:t>
            </a:r>
            <a:r>
              <a:rPr lang="en-US" altLang="ko-KR" sz="1200" b="1" dirty="0"/>
              <a:t>for (</a:t>
            </a:r>
            <a:r>
              <a:rPr lang="en-US" altLang="ko-KR" sz="1200" b="1" dirty="0" err="1"/>
              <a:t>int</a:t>
            </a:r>
            <a:r>
              <a:rPr lang="en-US" altLang="ko-KR" sz="1200" b="1" dirty="0"/>
              <a:t> k : n) </a:t>
            </a:r>
            <a:r>
              <a:rPr lang="en-US" altLang="ko-KR" sz="1200" dirty="0"/>
              <a:t>{</a:t>
            </a:r>
          </a:p>
          <a:p>
            <a:r>
              <a:rPr lang="en-US" altLang="ko-KR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(k + " "); // </a:t>
            </a:r>
            <a:r>
              <a:rPr lang="ko-KR" altLang="en-US" sz="1200" dirty="0"/>
              <a:t>반복되는 </a:t>
            </a:r>
            <a:r>
              <a:rPr lang="en-US" altLang="ko-KR" sz="1200" dirty="0"/>
              <a:t>k </a:t>
            </a:r>
            <a:r>
              <a:rPr lang="ko-KR" altLang="en-US" sz="1200" dirty="0"/>
              <a:t>값 출력</a:t>
            </a:r>
          </a:p>
          <a:p>
            <a:r>
              <a:rPr lang="ko-KR" altLang="en-US" sz="1200" dirty="0"/>
              <a:t>			</a:t>
            </a:r>
            <a:r>
              <a:rPr lang="en-US" altLang="ko-KR" sz="1200" dirty="0"/>
              <a:t>sum += k;</a:t>
            </a:r>
          </a:p>
          <a:p>
            <a:r>
              <a:rPr lang="en-US" altLang="ko-KR" sz="1200" dirty="0"/>
              <a:t>		}</a:t>
            </a:r>
          </a:p>
          <a:p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합은</a:t>
            </a:r>
            <a:r>
              <a:rPr lang="en-US" altLang="ko-KR" sz="1200" dirty="0"/>
              <a:t>" + sum);</a:t>
            </a:r>
          </a:p>
          <a:p>
            <a:r>
              <a:rPr lang="en-US" altLang="ko-KR" sz="1200" dirty="0"/>
              <a:t>		</a:t>
            </a:r>
          </a:p>
          <a:p>
            <a:r>
              <a:rPr lang="en-US" altLang="ko-KR" sz="1200" dirty="0"/>
              <a:t>		// </a:t>
            </a:r>
            <a:r>
              <a:rPr lang="ko-KR" altLang="en-US" sz="1200" dirty="0"/>
              <a:t>아래 </a:t>
            </a:r>
            <a:r>
              <a:rPr lang="en-US" altLang="ko-KR" sz="1200" dirty="0"/>
              <a:t>for-each</a:t>
            </a:r>
            <a:r>
              <a:rPr lang="ko-KR" altLang="en-US" sz="1200" dirty="0"/>
              <a:t>에서 </a:t>
            </a:r>
            <a:r>
              <a:rPr lang="en-US" altLang="ko-KR" sz="1200" dirty="0"/>
              <a:t>s</a:t>
            </a:r>
            <a:r>
              <a:rPr lang="ko-KR" altLang="en-US" sz="1200" dirty="0"/>
              <a:t>는 </a:t>
            </a:r>
            <a:r>
              <a:rPr lang="en-US" altLang="ko-KR" sz="1200" dirty="0"/>
              <a:t>names[0], names[1], ..., names[5]</a:t>
            </a:r>
            <a:r>
              <a:rPr lang="ko-KR" altLang="en-US" sz="1200" dirty="0"/>
              <a:t>로 반복</a:t>
            </a:r>
          </a:p>
          <a:p>
            <a:r>
              <a:rPr lang="ko-KR" altLang="en-US" sz="1200" dirty="0"/>
              <a:t>		</a:t>
            </a:r>
            <a:r>
              <a:rPr lang="en-US" altLang="ko-KR" sz="1200" b="1" dirty="0"/>
              <a:t>for (String s : names) </a:t>
            </a:r>
          </a:p>
          <a:p>
            <a:r>
              <a:rPr lang="en-US" altLang="ko-KR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(s + " ");</a:t>
            </a:r>
          </a:p>
          <a:p>
            <a:r>
              <a:rPr lang="en-US" altLang="ko-KR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 smtClean="0"/>
              <a:t>();</a:t>
            </a:r>
          </a:p>
          <a:p>
            <a:endParaRPr lang="en-US" altLang="ko-KR" sz="1200" dirty="0"/>
          </a:p>
          <a:p>
            <a:r>
              <a:rPr lang="en-US" altLang="ko-KR" sz="1200" dirty="0"/>
              <a:t>		// </a:t>
            </a:r>
            <a:r>
              <a:rPr lang="ko-KR" altLang="en-US" sz="1200" dirty="0"/>
              <a:t>아래 </a:t>
            </a:r>
            <a:r>
              <a:rPr lang="en-US" altLang="ko-KR" sz="1200" dirty="0"/>
              <a:t>for-each</a:t>
            </a:r>
            <a:r>
              <a:rPr lang="ko-KR" altLang="en-US" sz="1200" dirty="0"/>
              <a:t>에서 </a:t>
            </a:r>
            <a:r>
              <a:rPr lang="en-US" altLang="ko-KR" sz="1200" dirty="0"/>
              <a:t>day</a:t>
            </a:r>
            <a:r>
              <a:rPr lang="ko-KR" altLang="en-US" sz="1200" dirty="0"/>
              <a:t>는 월</a:t>
            </a:r>
            <a:r>
              <a:rPr lang="en-US" altLang="ko-KR" sz="1200" dirty="0"/>
              <a:t>, </a:t>
            </a:r>
            <a:r>
              <a:rPr lang="ko-KR" altLang="en-US" sz="1200" dirty="0"/>
              <a:t>화</a:t>
            </a:r>
            <a:r>
              <a:rPr lang="en-US" altLang="ko-KR" sz="1200" dirty="0"/>
              <a:t>, </a:t>
            </a:r>
            <a:r>
              <a:rPr lang="ko-KR" altLang="en-US" sz="1200" dirty="0"/>
              <a:t>수</a:t>
            </a:r>
            <a:r>
              <a:rPr lang="en-US" altLang="ko-KR" sz="1200" dirty="0"/>
              <a:t>, </a:t>
            </a:r>
            <a:r>
              <a:rPr lang="ko-KR" altLang="en-US" sz="1200" dirty="0"/>
              <a:t>목</a:t>
            </a:r>
            <a:r>
              <a:rPr lang="en-US" altLang="ko-KR" sz="1200" dirty="0"/>
              <a:t>, </a:t>
            </a:r>
            <a:r>
              <a:rPr lang="ko-KR" altLang="en-US" sz="1200" dirty="0"/>
              <a:t>금</a:t>
            </a:r>
            <a:r>
              <a:rPr lang="en-US" altLang="ko-KR" sz="1200" dirty="0"/>
              <a:t>, </a:t>
            </a:r>
            <a:r>
              <a:rPr lang="ko-KR" altLang="en-US" sz="1200" dirty="0"/>
              <a:t>토</a:t>
            </a:r>
            <a:r>
              <a:rPr lang="en-US" altLang="ko-KR" sz="1200" dirty="0"/>
              <a:t>, </a:t>
            </a:r>
            <a:r>
              <a:rPr lang="ko-KR" altLang="en-US" sz="1200" dirty="0"/>
              <a:t>일 값으로 반복 </a:t>
            </a:r>
          </a:p>
          <a:p>
            <a:r>
              <a:rPr lang="ko-KR" altLang="en-US" sz="1200" dirty="0"/>
              <a:t>		</a:t>
            </a:r>
            <a:r>
              <a:rPr lang="en-US" altLang="ko-KR" sz="1200" b="1" dirty="0"/>
              <a:t>for (Week day : </a:t>
            </a:r>
            <a:r>
              <a:rPr lang="en-US" altLang="ko-KR" sz="1200" b="1" dirty="0" err="1"/>
              <a:t>Week.values</a:t>
            </a:r>
            <a:r>
              <a:rPr lang="en-US" altLang="ko-KR" sz="1200" b="1" dirty="0"/>
              <a:t>()) </a:t>
            </a:r>
          </a:p>
          <a:p>
            <a:r>
              <a:rPr lang="en-US" altLang="ko-KR" sz="1200" dirty="0"/>
              <a:t>	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(day + "</a:t>
            </a:r>
            <a:r>
              <a:rPr lang="ko-KR" altLang="en-US" sz="1200" dirty="0"/>
              <a:t>요일 </a:t>
            </a:r>
            <a:r>
              <a:rPr lang="en-US" altLang="ko-KR" sz="1200" dirty="0"/>
              <a:t>");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();</a:t>
            </a:r>
          </a:p>
          <a:p>
            <a:r>
              <a:rPr lang="en-US" altLang="ko-KR" sz="1200" dirty="0"/>
              <a:t>	}</a:t>
            </a:r>
          </a:p>
          <a:p>
            <a:r>
              <a:rPr lang="en-US" altLang="ko-KR" sz="1200" dirty="0"/>
              <a:t>}</a:t>
            </a:r>
          </a:p>
        </p:txBody>
      </p:sp>
      <p:sp>
        <p:nvSpPr>
          <p:cNvPr id="7" name="직사각형 6"/>
          <p:cNvSpPr/>
          <p:nvPr/>
        </p:nvSpPr>
        <p:spPr>
          <a:xfrm>
            <a:off x="2411760" y="5992597"/>
            <a:ext cx="5466264" cy="64633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/>
          <a:p>
            <a:pPr fontAlgn="base"/>
            <a:r>
              <a:rPr lang="en-US" altLang="ko-KR" sz="1200" dirty="0"/>
              <a:t>1 2 3 4 5 </a:t>
            </a:r>
            <a:r>
              <a:rPr lang="ko-KR" altLang="en-US" sz="1200" dirty="0"/>
              <a:t>합은 </a:t>
            </a:r>
            <a:r>
              <a:rPr lang="en-US" altLang="ko-KR" sz="1200" dirty="0"/>
              <a:t>15</a:t>
            </a:r>
            <a:endParaRPr lang="ko-KR" altLang="en-US" sz="1200" dirty="0"/>
          </a:p>
          <a:p>
            <a:pPr fontAlgn="base"/>
            <a:r>
              <a:rPr lang="ko-KR" altLang="en-US" sz="1200" dirty="0"/>
              <a:t>사과 배 바나나 체리 딸기 포도 </a:t>
            </a:r>
          </a:p>
          <a:p>
            <a:pPr fontAlgn="base"/>
            <a:r>
              <a:rPr lang="ko-KR" altLang="en-US" sz="1200" dirty="0"/>
              <a:t>월요일 화요일 수요일 목요일 금요일 토요일 일요일 </a:t>
            </a:r>
          </a:p>
        </p:txBody>
      </p:sp>
    </p:spTree>
    <p:extLst>
      <p:ext uri="{BB962C8B-B14F-4D97-AF65-F5344CB8AC3E}">
        <p14:creationId xmlns:p14="http://schemas.microsoft.com/office/powerpoint/2010/main" val="152689359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err="1" smtClean="0"/>
              <a:t>메소드에서</a:t>
            </a:r>
            <a:r>
              <a:rPr lang="ko-KR" altLang="en-US" dirty="0" smtClean="0"/>
              <a:t> 배열 리턴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 err="1" smtClean="0"/>
              <a:t>메소드의</a:t>
            </a:r>
            <a:r>
              <a:rPr lang="ko-KR" altLang="en-US" dirty="0" smtClean="0"/>
              <a:t> 배열 리턴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배열의 </a:t>
            </a:r>
            <a:r>
              <a:rPr lang="ko-KR" altLang="en-US" dirty="0" err="1" smtClean="0"/>
              <a:t>레퍼런스</a:t>
            </a:r>
            <a:r>
              <a:rPr lang="ko-KR" altLang="en-US" dirty="0" smtClean="0"/>
              <a:t> 리턴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메소드의</a:t>
            </a:r>
            <a:r>
              <a:rPr lang="ko-KR" altLang="en-US" dirty="0" smtClean="0"/>
              <a:t> 리턴 타입</a:t>
            </a:r>
            <a:endParaRPr lang="en-US" altLang="ko-KR" dirty="0" smtClean="0"/>
          </a:p>
          <a:p>
            <a:pPr lvl="2"/>
            <a:r>
              <a:rPr lang="ko-KR" altLang="en-US" dirty="0" err="1" smtClean="0"/>
              <a:t>메소드의</a:t>
            </a:r>
            <a:r>
              <a:rPr lang="ko-KR" altLang="en-US" dirty="0" smtClean="0"/>
              <a:t> 리턴 타입과 리턴 받는 배열 </a:t>
            </a:r>
            <a:r>
              <a:rPr lang="ko-KR" altLang="en-US" dirty="0"/>
              <a:t>타입과 </a:t>
            </a:r>
            <a:r>
              <a:rPr lang="ko-KR" altLang="en-US" dirty="0" smtClean="0"/>
              <a:t>일치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리턴 타입에 배열의 크기를 지정하지 않음</a:t>
            </a:r>
            <a:endParaRPr lang="en-US" altLang="ko-KR" dirty="0" smtClean="0"/>
          </a:p>
          <a:p>
            <a:pPr lvl="1"/>
            <a:endParaRPr lang="ko-KR" altLang="en-US" dirty="0"/>
          </a:p>
        </p:txBody>
      </p:sp>
      <p:sp>
        <p:nvSpPr>
          <p:cNvPr id="1638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6" name="슬라이드 번호 개체 틀 1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32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43608" y="3618919"/>
            <a:ext cx="3744416" cy="2546385"/>
          </a:xfrm>
          <a:prstGeom prst="rect">
            <a:avLst/>
          </a:prstGeom>
        </p:spPr>
      </p:pic>
      <p:sp>
        <p:nvSpPr>
          <p:cNvPr id="4" name="직사각형 3"/>
          <p:cNvSpPr/>
          <p:nvPr/>
        </p:nvSpPr>
        <p:spPr>
          <a:xfrm>
            <a:off x="5076056" y="4599723"/>
            <a:ext cx="3150096" cy="584775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600" dirty="0" err="1">
                <a:solidFill>
                  <a:srgbClr val="9A009A"/>
                </a:solidFill>
                <a:latin typeface="Consolas" panose="020B0609020204030204" pitchFamily="49" charset="0"/>
              </a:rPr>
              <a:t>int</a:t>
            </a:r>
            <a:r>
              <a:rPr lang="en-US" altLang="ko-KR" sz="1600" dirty="0">
                <a:solidFill>
                  <a:srgbClr val="9A009A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[] </a:t>
            </a:r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intArray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; </a:t>
            </a:r>
            <a:endParaRPr lang="en-US" altLang="ko-KR" sz="1600" dirty="0" smtClean="0">
              <a:solidFill>
                <a:srgbClr val="000000"/>
              </a:solidFill>
              <a:latin typeface="Consolas" panose="020B0609020204030204" pitchFamily="49" charset="0"/>
            </a:endParaRPr>
          </a:p>
          <a:p>
            <a:r>
              <a:rPr lang="en-US" altLang="ko-KR" sz="1600" dirty="0" err="1" smtClean="0">
                <a:solidFill>
                  <a:srgbClr val="000000"/>
                </a:solidFill>
                <a:latin typeface="Consolas" panose="020B0609020204030204" pitchFamily="49" charset="0"/>
              </a:rPr>
              <a:t>intArray</a:t>
            </a:r>
            <a:r>
              <a:rPr lang="en-US" altLang="ko-KR" sz="1600" dirty="0" smtClean="0">
                <a:solidFill>
                  <a:srgbClr val="000000"/>
                </a:solidFill>
                <a:latin typeface="Consolas" panose="020B0609020204030204" pitchFamily="49" charset="0"/>
              </a:rPr>
              <a:t> 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= </a:t>
            </a:r>
            <a:r>
              <a:rPr lang="en-US" altLang="ko-KR" sz="1600" dirty="0" err="1">
                <a:solidFill>
                  <a:srgbClr val="000000"/>
                </a:solidFill>
                <a:latin typeface="Consolas" panose="020B0609020204030204" pitchFamily="49" charset="0"/>
              </a:rPr>
              <a:t>makeArray</a:t>
            </a:r>
            <a:r>
              <a:rPr lang="en-US" altLang="ko-KR" sz="1600" dirty="0">
                <a:solidFill>
                  <a:srgbClr val="000000"/>
                </a:solidFill>
                <a:latin typeface="Consolas" panose="020B0609020204030204" pitchFamily="49" charset="0"/>
              </a:rPr>
              <a:t>();</a:t>
            </a:r>
            <a:endParaRPr lang="ko-KR" altLang="en-US" sz="1600" dirty="0"/>
          </a:p>
        </p:txBody>
      </p:sp>
    </p:spTree>
    <p:extLst>
      <p:ext uri="{BB962C8B-B14F-4D97-AF65-F5344CB8AC3E}">
        <p14:creationId xmlns:p14="http://schemas.microsoft.com/office/powerpoint/2010/main" val="263335206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배열 리턴 과정</a:t>
            </a:r>
            <a:endParaRPr lang="ko-KR" altLang="en-US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33</a:t>
            </a:fld>
            <a:endParaRPr lang="ko-KR" altLang="en-US" dirty="0"/>
          </a:p>
        </p:txBody>
      </p:sp>
      <p:grpSp>
        <p:nvGrpSpPr>
          <p:cNvPr id="11" name="그룹 10"/>
          <p:cNvGrpSpPr/>
          <p:nvPr/>
        </p:nvGrpSpPr>
        <p:grpSpPr>
          <a:xfrm>
            <a:off x="3779912" y="1302652"/>
            <a:ext cx="2533675" cy="936104"/>
            <a:chOff x="4429077" y="277799"/>
            <a:chExt cx="4032448" cy="1440160"/>
          </a:xfrm>
        </p:grpSpPr>
        <p:sp>
          <p:nvSpPr>
            <p:cNvPr id="10" name="직사각형 9"/>
            <p:cNvSpPr/>
            <p:nvPr/>
          </p:nvSpPr>
          <p:spPr>
            <a:xfrm>
              <a:off x="4429077" y="277799"/>
              <a:ext cx="4032448" cy="1440160"/>
            </a:xfrm>
            <a:prstGeom prst="rect">
              <a:avLst/>
            </a:prstGeom>
            <a:solidFill>
              <a:schemeClr val="bg1"/>
            </a:solidFill>
            <a:ln>
              <a:solidFill>
                <a:schemeClr val="accent4">
                  <a:lumMod val="50000"/>
                </a:schemeClr>
              </a:solidFill>
            </a:ln>
          </p:spPr>
          <p:style>
            <a:lnRef idx="2">
              <a:schemeClr val="accent1">
                <a:shade val="50000"/>
              </a:schemeClr>
            </a:lnRef>
            <a:fillRef idx="1">
              <a:schemeClr val="accent1"/>
            </a:fillRef>
            <a:effectRef idx="0">
              <a:schemeClr val="accent1"/>
            </a:effectRef>
            <a:fontRef idx="minor">
              <a:schemeClr val="lt1"/>
            </a:fontRef>
          </p:style>
          <p:txBody>
            <a:bodyPr rtlCol="0" anchor="ctr"/>
            <a:lstStyle/>
            <a:p>
              <a:pPr algn="ctr"/>
              <a:endParaRPr lang="ko-KR" altLang="en-US"/>
            </a:p>
          </p:txBody>
        </p:sp>
        <p:grpSp>
          <p:nvGrpSpPr>
            <p:cNvPr id="9" name="그룹 8"/>
            <p:cNvGrpSpPr>
              <a:grpSpLocks noChangeAspect="1"/>
            </p:cNvGrpSpPr>
            <p:nvPr/>
          </p:nvGrpSpPr>
          <p:grpSpPr>
            <a:xfrm>
              <a:off x="4505699" y="367503"/>
              <a:ext cx="3879204" cy="1333305"/>
              <a:chOff x="1204912" y="2576512"/>
              <a:chExt cx="6734175" cy="2314575"/>
            </a:xfrm>
          </p:grpSpPr>
          <p:pic>
            <p:nvPicPr>
              <p:cNvPr id="5" name="그림 4"/>
              <p:cNvPicPr>
                <a:picLocks noChangeAspect="1"/>
              </p:cNvPicPr>
              <p:nvPr/>
            </p:nvPicPr>
            <p:blipFill>
              <a:blip r:embed="rId2"/>
              <a:stretch>
                <a:fillRect/>
              </a:stretch>
            </p:blipFill>
            <p:spPr>
              <a:xfrm>
                <a:off x="1204912" y="2576512"/>
                <a:ext cx="6734175" cy="1704975"/>
              </a:xfrm>
              <a:prstGeom prst="rect">
                <a:avLst/>
              </a:prstGeom>
            </p:spPr>
          </p:pic>
          <p:pic>
            <p:nvPicPr>
              <p:cNvPr id="7" name="그림 6"/>
              <p:cNvPicPr>
                <a:picLocks noChangeAspect="1"/>
              </p:cNvPicPr>
              <p:nvPr/>
            </p:nvPicPr>
            <p:blipFill>
              <a:blip r:embed="rId3"/>
              <a:stretch>
                <a:fillRect/>
              </a:stretch>
            </p:blipFill>
            <p:spPr>
              <a:xfrm>
                <a:off x="1259632" y="4281487"/>
                <a:ext cx="428625" cy="609600"/>
              </a:xfrm>
              <a:prstGeom prst="rect">
                <a:avLst/>
              </a:prstGeom>
            </p:spPr>
          </p:pic>
        </p:grpSp>
      </p:grpSp>
      <p:pic>
        <p:nvPicPr>
          <p:cNvPr id="6" name="그림 5"/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43454" y="2564904"/>
            <a:ext cx="7885366" cy="36077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00966395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3-12 : </a:t>
            </a:r>
            <a:r>
              <a:rPr lang="ko-KR" altLang="en-US" dirty="0" smtClean="0"/>
              <a:t>배열 리턴</a:t>
            </a:r>
            <a:endParaRPr lang="ko-KR" altLang="en-US" dirty="0"/>
          </a:p>
        </p:txBody>
      </p:sp>
      <p:sp>
        <p:nvSpPr>
          <p:cNvPr id="4" name="TextBox 3"/>
          <p:cNvSpPr txBox="1"/>
          <p:nvPr/>
        </p:nvSpPr>
        <p:spPr>
          <a:xfrm>
            <a:off x="683568" y="1916832"/>
            <a:ext cx="5944744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dirty="0"/>
              <a:t>public class </a:t>
            </a:r>
            <a:r>
              <a:rPr lang="en-US" altLang="ko-KR" dirty="0" err="1"/>
              <a:t>ReturnArray</a:t>
            </a:r>
            <a:r>
              <a:rPr lang="en-US" altLang="ko-KR" dirty="0"/>
              <a:t> </a:t>
            </a:r>
            <a:r>
              <a:rPr lang="en-US" altLang="ko-KR" dirty="0" smtClean="0"/>
              <a:t>{</a:t>
            </a:r>
          </a:p>
          <a:p>
            <a:endParaRPr lang="en-US" altLang="ko-KR" dirty="0"/>
          </a:p>
          <a:p>
            <a:r>
              <a:rPr lang="en-US" altLang="ko-KR" dirty="0"/>
              <a:t>	</a:t>
            </a:r>
            <a:r>
              <a:rPr lang="en-US" altLang="ko-KR" b="1" dirty="0"/>
              <a:t>static </a:t>
            </a:r>
            <a:r>
              <a:rPr lang="en-US" altLang="ko-KR" b="1" dirty="0" err="1"/>
              <a:t>int</a:t>
            </a:r>
            <a:r>
              <a:rPr lang="en-US" altLang="ko-KR" b="1" dirty="0"/>
              <a:t>[] </a:t>
            </a:r>
            <a:r>
              <a:rPr lang="en-US" altLang="ko-KR" b="1" dirty="0" err="1"/>
              <a:t>makeArray</a:t>
            </a:r>
            <a:r>
              <a:rPr lang="en-US" altLang="ko-KR" b="1" dirty="0"/>
              <a:t>() </a:t>
            </a:r>
            <a:r>
              <a:rPr lang="en-US" altLang="ko-KR" dirty="0"/>
              <a:t>{ // </a:t>
            </a:r>
            <a:r>
              <a:rPr lang="ko-KR" altLang="en-US" dirty="0"/>
              <a:t>정수형 배열을 </a:t>
            </a:r>
            <a:r>
              <a:rPr lang="ko-KR" altLang="en-US" dirty="0" err="1"/>
              <a:t>리턴하는</a:t>
            </a:r>
            <a:r>
              <a:rPr lang="ko-KR" altLang="en-US" dirty="0"/>
              <a:t> </a:t>
            </a:r>
            <a:r>
              <a:rPr lang="ko-KR" altLang="en-US" dirty="0" err="1"/>
              <a:t>메소드</a:t>
            </a:r>
            <a:endParaRPr lang="ko-KR" altLang="en-US" dirty="0"/>
          </a:p>
          <a:p>
            <a:r>
              <a:rPr lang="ko-KR" altLang="en-US" dirty="0"/>
              <a:t>		</a:t>
            </a:r>
            <a:r>
              <a:rPr lang="en-US" altLang="ko-KR" dirty="0" err="1"/>
              <a:t>int</a:t>
            </a:r>
            <a:r>
              <a:rPr lang="en-US" altLang="ko-KR" dirty="0"/>
              <a:t> temp[] </a:t>
            </a:r>
            <a:r>
              <a:rPr lang="en-US" altLang="ko-KR" b="1" dirty="0"/>
              <a:t>= new </a:t>
            </a:r>
            <a:r>
              <a:rPr lang="en-US" altLang="ko-KR" b="1" dirty="0" err="1"/>
              <a:t>int</a:t>
            </a:r>
            <a:r>
              <a:rPr lang="en-US" altLang="ko-KR" b="1" dirty="0"/>
              <a:t>[4]; </a:t>
            </a:r>
            <a:r>
              <a:rPr lang="en-US" altLang="ko-KR" dirty="0"/>
              <a:t>// </a:t>
            </a:r>
            <a:r>
              <a:rPr lang="ko-KR" altLang="en-US" dirty="0"/>
              <a:t>배열 생성</a:t>
            </a:r>
          </a:p>
          <a:p>
            <a:r>
              <a:rPr lang="ko-KR" altLang="en-US" dirty="0"/>
              <a:t>		</a:t>
            </a:r>
            <a:r>
              <a:rPr lang="en-US" altLang="ko-KR" dirty="0"/>
              <a:t>for (</a:t>
            </a:r>
            <a:r>
              <a:rPr lang="en-US" altLang="ko-KR" dirty="0" err="1"/>
              <a:t>int</a:t>
            </a:r>
            <a:r>
              <a:rPr lang="en-US" altLang="ko-KR" dirty="0"/>
              <a:t> 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</a:t>
            </a:r>
            <a:r>
              <a:rPr lang="en-US" altLang="ko-KR" dirty="0" err="1"/>
              <a:t>temp.length</a:t>
            </a:r>
            <a:r>
              <a:rPr lang="en-US" altLang="ko-KR" dirty="0"/>
              <a:t>; </a:t>
            </a:r>
            <a:r>
              <a:rPr lang="en-US" altLang="ko-KR" dirty="0" err="1"/>
              <a:t>i</a:t>
            </a:r>
            <a:r>
              <a:rPr lang="en-US" altLang="ko-KR" dirty="0"/>
              <a:t>++)</a:t>
            </a:r>
          </a:p>
          <a:p>
            <a:r>
              <a:rPr lang="en-US" altLang="ko-KR" dirty="0"/>
              <a:t>			temp[</a:t>
            </a:r>
            <a:r>
              <a:rPr lang="en-US" altLang="ko-KR" dirty="0" err="1"/>
              <a:t>i</a:t>
            </a:r>
            <a:r>
              <a:rPr lang="en-US" altLang="ko-KR" dirty="0"/>
              <a:t>] = </a:t>
            </a:r>
            <a:r>
              <a:rPr lang="en-US" altLang="ko-KR" dirty="0" err="1"/>
              <a:t>i</a:t>
            </a:r>
            <a:r>
              <a:rPr lang="en-US" altLang="ko-KR" dirty="0"/>
              <a:t>; // </a:t>
            </a:r>
            <a:r>
              <a:rPr lang="ko-KR" altLang="en-US" dirty="0"/>
              <a:t>배열의 원소를 </a:t>
            </a:r>
            <a:r>
              <a:rPr lang="en-US" altLang="ko-KR" dirty="0"/>
              <a:t>0, 1, 2, 3</a:t>
            </a:r>
            <a:r>
              <a:rPr lang="ko-KR" altLang="en-US" dirty="0"/>
              <a:t>으로 초기화</a:t>
            </a:r>
          </a:p>
          <a:p>
            <a:r>
              <a:rPr lang="ko-KR" altLang="en-US" dirty="0"/>
              <a:t>		</a:t>
            </a:r>
            <a:r>
              <a:rPr lang="en-US" altLang="ko-KR" b="1" dirty="0"/>
              <a:t>return temp; </a:t>
            </a:r>
            <a:r>
              <a:rPr lang="en-US" altLang="ko-KR" dirty="0"/>
              <a:t>// </a:t>
            </a:r>
            <a:r>
              <a:rPr lang="ko-KR" altLang="en-US" dirty="0"/>
              <a:t>배열 리턴</a:t>
            </a:r>
          </a:p>
          <a:p>
            <a:r>
              <a:rPr lang="ko-KR" altLang="en-US" dirty="0"/>
              <a:t>	</a:t>
            </a:r>
            <a:r>
              <a:rPr lang="en-US" altLang="ko-KR" dirty="0" smtClean="0"/>
              <a:t>}</a:t>
            </a:r>
          </a:p>
          <a:p>
            <a:endParaRPr lang="ko-KR" altLang="en-US" dirty="0"/>
          </a:p>
          <a:p>
            <a:r>
              <a:rPr lang="ko-KR" altLang="en-US" dirty="0"/>
              <a:t>	</a:t>
            </a:r>
            <a:r>
              <a:rPr lang="en-US" altLang="ko-KR" dirty="0"/>
              <a:t>public static void main (String[] </a:t>
            </a:r>
            <a:r>
              <a:rPr lang="en-US" altLang="ko-KR" dirty="0" err="1"/>
              <a:t>args</a:t>
            </a:r>
            <a:r>
              <a:rPr lang="en-US" altLang="ko-KR" dirty="0"/>
              <a:t>) {</a:t>
            </a:r>
          </a:p>
          <a:p>
            <a:r>
              <a:rPr lang="en-US" altLang="ko-KR" dirty="0"/>
              <a:t>		</a:t>
            </a:r>
            <a:r>
              <a:rPr lang="en-US" altLang="ko-KR" b="1" dirty="0" err="1"/>
              <a:t>int</a:t>
            </a:r>
            <a:r>
              <a:rPr lang="en-US" altLang="ko-KR" b="1" dirty="0"/>
              <a:t> </a:t>
            </a:r>
            <a:r>
              <a:rPr lang="en-US" altLang="ko-KR" b="1" dirty="0" err="1"/>
              <a:t>intArray</a:t>
            </a:r>
            <a:r>
              <a:rPr lang="en-US" altLang="ko-KR" b="1" dirty="0"/>
              <a:t>[]; </a:t>
            </a:r>
            <a:r>
              <a:rPr lang="en-US" altLang="ko-KR" dirty="0"/>
              <a:t>// </a:t>
            </a:r>
            <a:r>
              <a:rPr lang="ko-KR" altLang="en-US" dirty="0"/>
              <a:t>배열 </a:t>
            </a:r>
            <a:r>
              <a:rPr lang="ko-KR" altLang="en-US" dirty="0" err="1"/>
              <a:t>레퍼런스</a:t>
            </a:r>
            <a:r>
              <a:rPr lang="ko-KR" altLang="en-US" dirty="0"/>
              <a:t> 변수 선언</a:t>
            </a:r>
          </a:p>
          <a:p>
            <a:r>
              <a:rPr lang="ko-KR" altLang="en-US" dirty="0"/>
              <a:t>		</a:t>
            </a:r>
            <a:r>
              <a:rPr lang="en-US" altLang="ko-KR" b="1" dirty="0" err="1"/>
              <a:t>intArray</a:t>
            </a:r>
            <a:r>
              <a:rPr lang="en-US" altLang="ko-KR" b="1" dirty="0"/>
              <a:t> = </a:t>
            </a:r>
            <a:r>
              <a:rPr lang="en-US" altLang="ko-KR" b="1" dirty="0" err="1"/>
              <a:t>makeArray</a:t>
            </a:r>
            <a:r>
              <a:rPr lang="en-US" altLang="ko-KR" b="1" dirty="0"/>
              <a:t>(); </a:t>
            </a:r>
            <a:r>
              <a:rPr lang="en-US" altLang="ko-KR" dirty="0"/>
              <a:t>// </a:t>
            </a:r>
            <a:r>
              <a:rPr lang="ko-KR" altLang="en-US" dirty="0" err="1"/>
              <a:t>메소드로부터</a:t>
            </a:r>
            <a:r>
              <a:rPr lang="ko-KR" altLang="en-US" dirty="0"/>
              <a:t> 배열 전달받음</a:t>
            </a:r>
          </a:p>
          <a:p>
            <a:r>
              <a:rPr lang="ko-KR" altLang="en-US" dirty="0"/>
              <a:t>		</a:t>
            </a:r>
            <a:r>
              <a:rPr lang="en-US" altLang="ko-KR" dirty="0"/>
              <a:t>for (</a:t>
            </a:r>
            <a:r>
              <a:rPr lang="en-US" altLang="ko-KR" dirty="0" err="1"/>
              <a:t>int</a:t>
            </a:r>
            <a:r>
              <a:rPr lang="en-US" altLang="ko-KR" dirty="0"/>
              <a:t> 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</a:t>
            </a:r>
            <a:r>
              <a:rPr lang="en-US" altLang="ko-KR" dirty="0" err="1"/>
              <a:t>intArray.length</a:t>
            </a:r>
            <a:r>
              <a:rPr lang="en-US" altLang="ko-KR" dirty="0"/>
              <a:t>; </a:t>
            </a:r>
            <a:r>
              <a:rPr lang="en-US" altLang="ko-KR" dirty="0" err="1"/>
              <a:t>i</a:t>
            </a:r>
            <a:r>
              <a:rPr lang="en-US" altLang="ko-KR" dirty="0"/>
              <a:t>++)</a:t>
            </a:r>
          </a:p>
          <a:p>
            <a:r>
              <a:rPr lang="en-US" altLang="ko-KR" dirty="0"/>
              <a:t>			</a:t>
            </a:r>
            <a:r>
              <a:rPr lang="en-US" altLang="ko-KR" dirty="0" err="1" smtClean="0"/>
              <a:t>System.out.print</a:t>
            </a:r>
            <a:r>
              <a:rPr lang="en-US" altLang="ko-KR" dirty="0" smtClean="0"/>
              <a:t>(</a:t>
            </a:r>
            <a:r>
              <a:rPr lang="en-US" altLang="ko-KR" dirty="0" err="1" smtClean="0"/>
              <a:t>intArray</a:t>
            </a:r>
            <a:r>
              <a:rPr lang="en-US" altLang="ko-KR" dirty="0" smtClean="0"/>
              <a:t>[</a:t>
            </a:r>
            <a:r>
              <a:rPr lang="en-US" altLang="ko-KR" dirty="0" err="1" smtClean="0"/>
              <a:t>i</a:t>
            </a:r>
            <a:r>
              <a:rPr lang="en-US" altLang="ko-KR" dirty="0"/>
              <a:t>] + " "); // </a:t>
            </a:r>
            <a:r>
              <a:rPr lang="ko-KR" altLang="en-US" dirty="0"/>
              <a:t>배열 모든 원소 출력</a:t>
            </a:r>
          </a:p>
          <a:p>
            <a:r>
              <a:rPr lang="ko-KR" altLang="en-US" dirty="0"/>
              <a:t>	</a:t>
            </a:r>
            <a:r>
              <a:rPr lang="en-US" altLang="ko-KR" dirty="0"/>
              <a:t>}</a:t>
            </a:r>
            <a:endParaRPr lang="ko-KR" altLang="en-US" dirty="0"/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71472" y="1268760"/>
            <a:ext cx="796096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정수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4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개를 가지는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일차원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배열을 생성하고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1,2,3,4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로 초기화한 다음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배열을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리턴하는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makeArray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()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작성하고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이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메소드로부터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배열을 전달받아 값을 출력하는 프로그램을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작성하라</a:t>
            </a:r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TextBox 6"/>
          <p:cNvSpPr txBox="1"/>
          <p:nvPr/>
        </p:nvSpPr>
        <p:spPr>
          <a:xfrm>
            <a:off x="683568" y="5601394"/>
            <a:ext cx="5944744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smtClean="0"/>
              <a:t>0 1 2 3</a:t>
            </a:r>
            <a:endParaRPr lang="ko-KR" altLang="en-US" sz="1400" dirty="0"/>
          </a:p>
        </p:txBody>
      </p:sp>
      <p:sp>
        <p:nvSpPr>
          <p:cNvPr id="10" name="슬라이드 번호 개체 틀 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34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397080285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smtClean="0"/>
              <a:t>main() </a:t>
            </a:r>
            <a:r>
              <a:rPr lang="ko-KR" altLang="en-US" smtClean="0"/>
              <a:t>메소드</a:t>
            </a:r>
            <a:endParaRPr lang="ko-KR" altLang="en-US" dirty="0"/>
          </a:p>
        </p:txBody>
      </p:sp>
      <p:sp>
        <p:nvSpPr>
          <p:cNvPr id="5" name="내용 개체 틀 4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pPr lvl="1"/>
            <a:r>
              <a:rPr lang="en-US" altLang="ko-KR" dirty="0" smtClean="0"/>
              <a:t>main()</a:t>
            </a:r>
            <a:r>
              <a:rPr lang="ko-KR" altLang="en-US" dirty="0" smtClean="0"/>
              <a:t>은 자바 응용프로그램의 실행 시작 </a:t>
            </a:r>
            <a:r>
              <a:rPr lang="ko-KR" altLang="en-US" dirty="0" err="1" smtClean="0"/>
              <a:t>메소드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main()</a:t>
            </a:r>
            <a:r>
              <a:rPr lang="ko-KR" altLang="en-US" dirty="0" smtClean="0"/>
              <a:t>의 원형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반드시 </a:t>
            </a:r>
            <a:r>
              <a:rPr lang="en-US" altLang="ko-KR" dirty="0" smtClean="0"/>
              <a:t>static</a:t>
            </a:r>
          </a:p>
          <a:p>
            <a:pPr lvl="2"/>
            <a:r>
              <a:rPr lang="ko-KR" altLang="en-US" dirty="0" smtClean="0"/>
              <a:t>반드시 </a:t>
            </a:r>
            <a:r>
              <a:rPr lang="en-US" altLang="ko-KR" dirty="0" smtClean="0"/>
              <a:t>public</a:t>
            </a:r>
          </a:p>
          <a:p>
            <a:pPr lvl="2"/>
            <a:r>
              <a:rPr lang="ko-KR" altLang="en-US" dirty="0" smtClean="0"/>
              <a:t>반드시 </a:t>
            </a:r>
            <a:r>
              <a:rPr lang="en-US" altLang="ko-KR" dirty="0" smtClean="0"/>
              <a:t>void</a:t>
            </a:r>
          </a:p>
          <a:p>
            <a:pPr lvl="2"/>
            <a:r>
              <a:rPr lang="ko-KR" altLang="en-US" dirty="0" smtClean="0"/>
              <a:t>반드시 매개 변수 타입은 문자열 배열</a:t>
            </a:r>
            <a:endParaRPr lang="ko-KR" altLang="en-US" dirty="0"/>
          </a:p>
        </p:txBody>
      </p:sp>
      <p:sp>
        <p:nvSpPr>
          <p:cNvPr id="21" name="슬라이드 번호 개체 틀 2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35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755576" y="3573016"/>
            <a:ext cx="7005638" cy="210978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13261751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main(string [] </a:t>
            </a:r>
            <a:r>
              <a:rPr lang="en-US" altLang="ko-KR" dirty="0" err="1" smtClean="0"/>
              <a:t>args</a:t>
            </a:r>
            <a:r>
              <a:rPr lang="en-US" altLang="ko-KR" dirty="0" smtClean="0"/>
              <a:t>) </a:t>
            </a:r>
            <a:r>
              <a:rPr lang="ko-KR" altLang="en-US" dirty="0" err="1" smtClean="0"/>
              <a:t>메소드의</a:t>
            </a:r>
            <a:r>
              <a:rPr lang="ko-KR" altLang="en-US" dirty="0" smtClean="0"/>
              <a:t> 인자 전달</a:t>
            </a:r>
            <a:endParaRPr lang="ko-KR" altLang="en-US" dirty="0"/>
          </a:p>
        </p:txBody>
      </p:sp>
      <p:sp>
        <p:nvSpPr>
          <p:cNvPr id="4" name="내용 개체 틀 3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en-US" altLang="ko-KR" dirty="0"/>
              <a:t>main() </a:t>
            </a:r>
            <a:r>
              <a:rPr lang="ko-KR" altLang="en-US" dirty="0" err="1"/>
              <a:t>메소드의</a:t>
            </a:r>
            <a:r>
              <a:rPr lang="ko-KR" altLang="en-US" dirty="0"/>
              <a:t> 매개변수로 </a:t>
            </a:r>
            <a:r>
              <a:rPr lang="ko-KR" altLang="en-US" dirty="0" err="1"/>
              <a:t>명령행</a:t>
            </a:r>
            <a:r>
              <a:rPr lang="ko-KR" altLang="en-US" dirty="0"/>
              <a:t> 인자의 전달</a:t>
            </a:r>
          </a:p>
        </p:txBody>
      </p:sp>
      <p:sp>
        <p:nvSpPr>
          <p:cNvPr id="21" name="슬라이드 번호 개체 틀 2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36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34116" y="2028403"/>
            <a:ext cx="7510463" cy="435292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522453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6" name="그림 5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2627784" y="1412776"/>
            <a:ext cx="5720592" cy="4958573"/>
          </a:xfrm>
          <a:prstGeom prst="rect">
            <a:avLst/>
          </a:prstGeom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err="1"/>
              <a:t>이클립스에서</a:t>
            </a:r>
            <a:r>
              <a:rPr lang="ko-KR" altLang="en-US" dirty="0"/>
              <a:t> </a:t>
            </a:r>
            <a:r>
              <a:rPr lang="en-US" altLang="ko-KR" dirty="0"/>
              <a:t>main() </a:t>
            </a:r>
            <a:r>
              <a:rPr lang="ko-KR" altLang="en-US" dirty="0" err="1"/>
              <a:t>메소드의</a:t>
            </a:r>
            <a:r>
              <a:rPr lang="ko-KR" altLang="en-US" dirty="0"/>
              <a:t> </a:t>
            </a:r>
            <a:r>
              <a:rPr lang="ko-KR" altLang="en-US" dirty="0" smtClean="0"/>
              <a:t>인자전달</a:t>
            </a:r>
            <a:endParaRPr lang="ko-KR" altLang="en-US" dirty="0"/>
          </a:p>
        </p:txBody>
      </p:sp>
      <p:sp>
        <p:nvSpPr>
          <p:cNvPr id="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타원 4"/>
          <p:cNvSpPr/>
          <p:nvPr/>
        </p:nvSpPr>
        <p:spPr>
          <a:xfrm>
            <a:off x="4067944" y="3212976"/>
            <a:ext cx="936104" cy="360040"/>
          </a:xfrm>
          <a:prstGeom prst="ellipse">
            <a:avLst/>
          </a:prstGeom>
          <a:noFill/>
          <a:ln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37</a:t>
            </a:fld>
            <a:endParaRPr lang="ko-KR" altLang="en-US"/>
          </a:p>
        </p:txBody>
      </p:sp>
      <p:sp>
        <p:nvSpPr>
          <p:cNvPr id="8" name="직사각형 7"/>
          <p:cNvSpPr/>
          <p:nvPr/>
        </p:nvSpPr>
        <p:spPr>
          <a:xfrm>
            <a:off x="395536" y="1340768"/>
            <a:ext cx="2286000" cy="1477328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altLang="ko-KR" dirty="0"/>
              <a:t>Run </a:t>
            </a:r>
            <a:r>
              <a:rPr lang="ko-KR" altLang="en-US" dirty="0"/>
              <a:t>메뉴의 </a:t>
            </a:r>
            <a:endParaRPr lang="en-US" altLang="ko-KR" dirty="0" smtClean="0"/>
          </a:p>
          <a:p>
            <a:r>
              <a:rPr lang="en-US" altLang="ko-KR" dirty="0" smtClean="0"/>
              <a:t>Run </a:t>
            </a:r>
            <a:r>
              <a:rPr lang="en-US" altLang="ko-KR" dirty="0"/>
              <a:t>Configurations </a:t>
            </a:r>
            <a:endParaRPr lang="en-US" altLang="ko-KR" dirty="0" smtClean="0"/>
          </a:p>
          <a:p>
            <a:r>
              <a:rPr lang="ko-KR" altLang="en-US" dirty="0" smtClean="0"/>
              <a:t>항목에서 </a:t>
            </a:r>
            <a:endParaRPr lang="en-US" altLang="ko-KR" dirty="0" smtClean="0"/>
          </a:p>
          <a:p>
            <a:r>
              <a:rPr lang="en-US" altLang="ko-KR" dirty="0" smtClean="0"/>
              <a:t>main</a:t>
            </a:r>
            <a:r>
              <a:rPr lang="en-US" altLang="ko-KR" dirty="0"/>
              <a:t>() </a:t>
            </a:r>
            <a:r>
              <a:rPr lang="ko-KR" altLang="en-US" dirty="0" err="1"/>
              <a:t>메소드의</a:t>
            </a:r>
            <a:r>
              <a:rPr lang="ko-KR" altLang="en-US" dirty="0"/>
              <a:t> </a:t>
            </a:r>
            <a:endParaRPr lang="en-US" altLang="ko-KR" dirty="0" smtClean="0"/>
          </a:p>
          <a:p>
            <a:r>
              <a:rPr lang="ko-KR" altLang="en-US" dirty="0" smtClean="0"/>
              <a:t>인자 </a:t>
            </a:r>
            <a:r>
              <a:rPr lang="ko-KR" altLang="en-US" dirty="0"/>
              <a:t>나열</a:t>
            </a:r>
          </a:p>
        </p:txBody>
      </p:sp>
    </p:spTree>
    <p:extLst>
      <p:ext uri="{BB962C8B-B14F-4D97-AF65-F5344CB8AC3E}">
        <p14:creationId xmlns:p14="http://schemas.microsoft.com/office/powerpoint/2010/main" val="306597619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" name="그림 7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755576" y="4581128"/>
            <a:ext cx="3548836" cy="1219232"/>
          </a:xfrm>
          <a:prstGeom prst="rect">
            <a:avLst/>
          </a:prstGeom>
          <a:ln>
            <a:solidFill>
              <a:schemeClr val="accent1">
                <a:lumMod val="75000"/>
              </a:schemeClr>
            </a:solidFill>
          </a:ln>
        </p:spPr>
      </p:pic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pPr fontAlgn="base"/>
            <a:r>
              <a:rPr lang="ko-KR" altLang="en-US" dirty="0" smtClean="0"/>
              <a:t>예제 </a:t>
            </a:r>
            <a:r>
              <a:rPr lang="en-US" altLang="ko-KR" dirty="0" smtClean="0"/>
              <a:t>3-13</a:t>
            </a:r>
            <a:r>
              <a:rPr lang="ko-KR" altLang="en-US" dirty="0" smtClean="0"/>
              <a:t> </a:t>
            </a:r>
            <a:r>
              <a:rPr lang="en-US" altLang="ko-KR" dirty="0" smtClean="0"/>
              <a:t>: main</a:t>
            </a:r>
            <a:r>
              <a:rPr lang="en-US" altLang="ko-KR" dirty="0"/>
              <a:t>()</a:t>
            </a:r>
            <a:r>
              <a:rPr lang="ko-KR" altLang="en-US" dirty="0"/>
              <a:t>에서 </a:t>
            </a:r>
            <a:r>
              <a:rPr lang="ko-KR" altLang="en-US" dirty="0" err="1"/>
              <a:t>명령행</a:t>
            </a:r>
            <a:r>
              <a:rPr lang="ko-KR" altLang="en-US" dirty="0"/>
              <a:t> 인자의 합 계산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83568" y="1916832"/>
            <a:ext cx="7776864" cy="224676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dirty="0"/>
              <a:t>public class </a:t>
            </a:r>
            <a:r>
              <a:rPr lang="en-US" altLang="ko-KR" dirty="0" err="1"/>
              <a:t>Calc</a:t>
            </a:r>
            <a:r>
              <a:rPr lang="en-US" altLang="ko-KR" dirty="0"/>
              <a:t> {</a:t>
            </a:r>
          </a:p>
          <a:p>
            <a:r>
              <a:rPr lang="en-US" altLang="ko-KR" dirty="0"/>
              <a:t>	public static void </a:t>
            </a:r>
            <a:r>
              <a:rPr lang="en-US" altLang="ko-KR" b="1" dirty="0"/>
              <a:t>main (String[] </a:t>
            </a:r>
            <a:r>
              <a:rPr lang="en-US" altLang="ko-KR" b="1" dirty="0" err="1"/>
              <a:t>args</a:t>
            </a:r>
            <a:r>
              <a:rPr lang="en-US" altLang="ko-KR" b="1" dirty="0"/>
              <a:t>) </a:t>
            </a:r>
            <a:r>
              <a:rPr lang="en-US" altLang="ko-KR" dirty="0"/>
              <a:t>{</a:t>
            </a:r>
          </a:p>
          <a:p>
            <a:r>
              <a:rPr lang="en-US" altLang="ko-KR" dirty="0"/>
              <a:t>		double sum = 0.0;</a:t>
            </a:r>
          </a:p>
          <a:p>
            <a:r>
              <a:rPr lang="en-US" altLang="ko-KR" dirty="0"/>
              <a:t>		</a:t>
            </a:r>
          </a:p>
          <a:p>
            <a:r>
              <a:rPr lang="en-US" altLang="ko-KR" dirty="0"/>
              <a:t>		for (</a:t>
            </a:r>
            <a:r>
              <a:rPr lang="en-US" altLang="ko-KR" dirty="0" err="1"/>
              <a:t>int</a:t>
            </a:r>
            <a:r>
              <a:rPr lang="en-US" altLang="ko-KR" dirty="0"/>
              <a:t> 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</a:t>
            </a:r>
            <a:r>
              <a:rPr lang="en-US" altLang="ko-KR" b="1" dirty="0" err="1"/>
              <a:t>args.length</a:t>
            </a:r>
            <a:r>
              <a:rPr lang="en-US" altLang="ko-KR" dirty="0"/>
              <a:t>; </a:t>
            </a:r>
            <a:r>
              <a:rPr lang="en-US" altLang="ko-KR" dirty="0" err="1"/>
              <a:t>i</a:t>
            </a:r>
            <a:r>
              <a:rPr lang="en-US" altLang="ko-KR" dirty="0"/>
              <a:t>++) // </a:t>
            </a:r>
            <a:r>
              <a:rPr lang="ko-KR" altLang="en-US" dirty="0"/>
              <a:t>인자 개수만큼 반복</a:t>
            </a:r>
          </a:p>
          <a:p>
            <a:r>
              <a:rPr lang="ko-KR" altLang="en-US" dirty="0"/>
              <a:t>			</a:t>
            </a:r>
            <a:r>
              <a:rPr lang="en-US" altLang="ko-KR" b="1" dirty="0"/>
              <a:t>sum += </a:t>
            </a:r>
            <a:r>
              <a:rPr lang="en-US" altLang="ko-KR" b="1" dirty="0" err="1"/>
              <a:t>Double.parseDouble</a:t>
            </a:r>
            <a:r>
              <a:rPr lang="en-US" altLang="ko-KR" b="1" dirty="0"/>
              <a:t>(</a:t>
            </a:r>
            <a:r>
              <a:rPr lang="en-US" altLang="ko-KR" b="1" dirty="0" err="1"/>
              <a:t>args</a:t>
            </a:r>
            <a:r>
              <a:rPr lang="en-US" altLang="ko-KR" b="1" dirty="0"/>
              <a:t>[</a:t>
            </a:r>
            <a:r>
              <a:rPr lang="en-US" altLang="ko-KR" b="1" dirty="0" err="1"/>
              <a:t>i</a:t>
            </a:r>
            <a:r>
              <a:rPr lang="en-US" altLang="ko-KR" b="1" dirty="0"/>
              <a:t>]); </a:t>
            </a:r>
            <a:r>
              <a:rPr lang="en-US" altLang="ko-KR" dirty="0"/>
              <a:t>// </a:t>
            </a:r>
            <a:r>
              <a:rPr lang="ko-KR" altLang="en-US" dirty="0"/>
              <a:t>문자열을 실수</a:t>
            </a:r>
            <a:r>
              <a:rPr lang="en-US" altLang="ko-KR" dirty="0"/>
              <a:t>(double </a:t>
            </a:r>
            <a:r>
              <a:rPr lang="ko-KR" altLang="en-US" dirty="0"/>
              <a:t>타입</a:t>
            </a:r>
            <a:r>
              <a:rPr lang="en-US" altLang="ko-KR" dirty="0"/>
              <a:t>)</a:t>
            </a:r>
            <a:r>
              <a:rPr lang="ko-KR" altLang="en-US" dirty="0"/>
              <a:t>로 변환하여 합산</a:t>
            </a:r>
          </a:p>
          <a:p>
            <a:r>
              <a:rPr lang="ko-KR" altLang="en-US" dirty="0"/>
              <a:t>	</a:t>
            </a:r>
          </a:p>
          <a:p>
            <a:r>
              <a:rPr lang="ko-KR" altLang="en-US" dirty="0"/>
              <a:t>		</a:t>
            </a:r>
            <a:r>
              <a:rPr lang="en-US" altLang="ko-KR" dirty="0" err="1"/>
              <a:t>System.out.println</a:t>
            </a:r>
            <a:r>
              <a:rPr lang="en-US" altLang="ko-KR" dirty="0"/>
              <a:t>("</a:t>
            </a:r>
            <a:r>
              <a:rPr lang="ko-KR" altLang="en-US" dirty="0"/>
              <a:t>합계 </a:t>
            </a:r>
            <a:r>
              <a:rPr lang="en-US" altLang="ko-KR" dirty="0"/>
              <a:t>:" + sum);</a:t>
            </a:r>
          </a:p>
          <a:p>
            <a:r>
              <a:rPr lang="en-US" altLang="ko-KR" dirty="0"/>
              <a:t>	}</a:t>
            </a:r>
          </a:p>
          <a:p>
            <a:r>
              <a:rPr lang="en-US" altLang="ko-KR" dirty="0"/>
              <a:t>}</a:t>
            </a:r>
          </a:p>
        </p:txBody>
      </p:sp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71472" y="1268760"/>
            <a:ext cx="8321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사용자가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명령행에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입력한 여러 개의 실수를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main()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메소드에서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전달받아 합을 구하는 프로그램을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슬라이드 번호 개체 틀 10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38</a:t>
            </a:fld>
            <a:endParaRPr lang="ko-KR" altLang="en-US"/>
          </a:p>
        </p:txBody>
      </p:sp>
      <p:sp>
        <p:nvSpPr>
          <p:cNvPr id="12" name="모서리가 둥근 사각형 설명선 11"/>
          <p:cNvSpPr/>
          <p:nvPr/>
        </p:nvSpPr>
        <p:spPr>
          <a:xfrm>
            <a:off x="5148064" y="3573016"/>
            <a:ext cx="2206710" cy="806608"/>
          </a:xfrm>
          <a:prstGeom prst="wedgeRoundRectCallout">
            <a:avLst>
              <a:gd name="adj1" fmla="val -87320"/>
              <a:gd name="adj2" fmla="val -89309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 smtClean="0">
                <a:solidFill>
                  <a:schemeClr val="tx1"/>
                </a:solidFill>
              </a:rPr>
              <a:t>Double.parseDouble</a:t>
            </a:r>
            <a:r>
              <a:rPr lang="en-US" altLang="ko-KR" sz="1000" dirty="0" smtClean="0">
                <a:solidFill>
                  <a:schemeClr val="tx1"/>
                </a:solidFill>
              </a:rPr>
              <a:t>()</a:t>
            </a:r>
            <a:r>
              <a:rPr lang="ko-KR" altLang="en-US" sz="1000" dirty="0" smtClean="0">
                <a:solidFill>
                  <a:schemeClr val="tx1"/>
                </a:solidFill>
              </a:rPr>
              <a:t>는 매개변수로 주어진 문자열을 실수로 변환</a:t>
            </a:r>
            <a:r>
              <a:rPr lang="en-US" altLang="ko-KR" sz="1000" dirty="0" smtClean="0">
                <a:solidFill>
                  <a:schemeClr val="tx1"/>
                </a:solidFill>
              </a:rPr>
              <a:t>.</a:t>
            </a:r>
          </a:p>
          <a:p>
            <a:pPr algn="ctr"/>
            <a:r>
              <a:rPr lang="en-US" altLang="ko-KR" sz="1000" dirty="0" err="1" smtClean="0">
                <a:solidFill>
                  <a:schemeClr val="tx1"/>
                </a:solidFill>
              </a:rPr>
              <a:t>Double.parseDouble</a:t>
            </a:r>
            <a:r>
              <a:rPr lang="en-US" altLang="ko-KR" sz="1000" dirty="0" smtClean="0">
                <a:solidFill>
                  <a:schemeClr val="tx1"/>
                </a:solidFill>
              </a:rPr>
              <a:t>(“20.5") </a:t>
            </a:r>
            <a:r>
              <a:rPr lang="ko-KR" altLang="en-US" sz="1000" dirty="0" smtClean="0">
                <a:solidFill>
                  <a:schemeClr val="tx1"/>
                </a:solidFill>
              </a:rPr>
              <a:t>은 실수 </a:t>
            </a:r>
            <a:r>
              <a:rPr lang="en-US" altLang="ko-KR" sz="1000" dirty="0" smtClean="0">
                <a:solidFill>
                  <a:schemeClr val="tx1"/>
                </a:solidFill>
              </a:rPr>
              <a:t>20.5 </a:t>
            </a:r>
            <a:r>
              <a:rPr lang="ko-KR" altLang="en-US" sz="1000" dirty="0" smtClean="0">
                <a:solidFill>
                  <a:schemeClr val="tx1"/>
                </a:solidFill>
              </a:rPr>
              <a:t>리턴</a:t>
            </a:r>
            <a:endParaRPr lang="en-US" altLang="ko-KR" sz="1000" dirty="0" smtClean="0">
              <a:solidFill>
                <a:schemeClr val="tx1"/>
              </a:solidFill>
            </a:endParaRPr>
          </a:p>
        </p:txBody>
      </p:sp>
      <p:sp>
        <p:nvSpPr>
          <p:cNvPr id="15" name="모서리가 둥근 사각형 설명선 14"/>
          <p:cNvSpPr/>
          <p:nvPr/>
        </p:nvSpPr>
        <p:spPr>
          <a:xfrm>
            <a:off x="3851920" y="5301208"/>
            <a:ext cx="2005559" cy="620159"/>
          </a:xfrm>
          <a:prstGeom prst="wedgeRoundRectCallout">
            <a:avLst>
              <a:gd name="adj1" fmla="val -159663"/>
              <a:gd name="adj2" fmla="val -3104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 err="1" smtClean="0">
                <a:solidFill>
                  <a:schemeClr val="tx1"/>
                </a:solidFill>
              </a:rPr>
              <a:t>명령행</a:t>
            </a:r>
            <a:r>
              <a:rPr lang="ko-KR" altLang="en-US" sz="1000" dirty="0" smtClean="0">
                <a:solidFill>
                  <a:schemeClr val="tx1"/>
                </a:solidFill>
              </a:rPr>
              <a:t> 인자 </a:t>
            </a:r>
            <a:r>
              <a:rPr lang="en-US" altLang="ko-KR" sz="1000" dirty="0" smtClean="0">
                <a:solidFill>
                  <a:schemeClr val="tx1"/>
                </a:solidFill>
              </a:rPr>
              <a:t>2 20.5 88.1</a:t>
            </a:r>
            <a:r>
              <a:rPr lang="ko-KR" altLang="en-US" sz="1000" dirty="0" smtClean="0">
                <a:solidFill>
                  <a:schemeClr val="tx1"/>
                </a:solidFill>
              </a:rPr>
              <a:t>을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 모두 합하여 </a:t>
            </a:r>
            <a:r>
              <a:rPr lang="en-US" altLang="ko-KR" sz="1000" dirty="0" smtClean="0">
                <a:solidFill>
                  <a:schemeClr val="tx1"/>
                </a:solidFill>
              </a:rPr>
              <a:t>110.6 </a:t>
            </a:r>
            <a:r>
              <a:rPr lang="ko-KR" altLang="en-US" sz="1000" dirty="0" smtClean="0">
                <a:solidFill>
                  <a:schemeClr val="tx1"/>
                </a:solidFill>
              </a:rPr>
              <a:t>출력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639316269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자바의 예외 처리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컴파일 오류</a:t>
            </a:r>
            <a:endParaRPr lang="en-US" altLang="ko-KR" dirty="0" smtClean="0"/>
          </a:p>
          <a:p>
            <a:pPr lvl="1"/>
            <a:r>
              <a:rPr lang="ko-KR" altLang="en-US" dirty="0"/>
              <a:t>문법에 맞지 않게 작성된 </a:t>
            </a:r>
            <a:r>
              <a:rPr lang="ko-KR" altLang="en-US" dirty="0" smtClean="0"/>
              <a:t>코드</a:t>
            </a:r>
            <a:endParaRPr lang="en-US" altLang="ko-KR" dirty="0" smtClean="0"/>
          </a:p>
          <a:p>
            <a:pPr lvl="1"/>
            <a:r>
              <a:rPr lang="ko-KR" altLang="en-US" dirty="0" err="1" smtClean="0"/>
              <a:t>컴파일할</a:t>
            </a:r>
            <a:r>
              <a:rPr lang="ko-KR" altLang="en-US" dirty="0" smtClean="0"/>
              <a:t> 때 발견</a:t>
            </a:r>
            <a:endParaRPr lang="en-US" altLang="ko-KR" dirty="0" smtClean="0"/>
          </a:p>
          <a:p>
            <a:r>
              <a:rPr lang="ko-KR" altLang="en-US" dirty="0" smtClean="0"/>
              <a:t>예외</a:t>
            </a:r>
            <a:r>
              <a:rPr lang="en-US" altLang="ko-KR" dirty="0" smtClean="0"/>
              <a:t>(Exception)</a:t>
            </a:r>
          </a:p>
          <a:p>
            <a:pPr lvl="1"/>
            <a:r>
              <a:rPr lang="ko-KR" altLang="en-US" dirty="0" err="1"/>
              <a:t>오동작이나</a:t>
            </a:r>
            <a:r>
              <a:rPr lang="ko-KR" altLang="en-US" dirty="0"/>
              <a:t> 결과에 악영향을 미칠 수 있는 실행 중 발생한 </a:t>
            </a:r>
            <a:r>
              <a:rPr lang="ko-KR" altLang="en-US" dirty="0" smtClean="0"/>
              <a:t>오류</a:t>
            </a:r>
            <a:endParaRPr lang="en-US" altLang="ko-KR" dirty="0" smtClean="0"/>
          </a:p>
          <a:p>
            <a:pPr lvl="2"/>
            <a:r>
              <a:rPr lang="ko-KR" altLang="en-US" dirty="0"/>
              <a:t>정수를 </a:t>
            </a:r>
            <a:r>
              <a:rPr lang="en-US" altLang="ko-KR" sz="1400" dirty="0"/>
              <a:t>0</a:t>
            </a:r>
            <a:r>
              <a:rPr lang="ko-KR" altLang="en-US" dirty="0"/>
              <a:t>으로 나누는 경우</a:t>
            </a:r>
          </a:p>
          <a:p>
            <a:pPr lvl="2"/>
            <a:r>
              <a:rPr lang="ko-KR" altLang="en-US" dirty="0" smtClean="0"/>
              <a:t>배열보다 </a:t>
            </a:r>
            <a:r>
              <a:rPr lang="ko-KR" altLang="en-US" dirty="0"/>
              <a:t>큰 인덱스로 배열의 원소를 접근하는 경우</a:t>
            </a:r>
          </a:p>
          <a:p>
            <a:pPr lvl="2"/>
            <a:r>
              <a:rPr lang="ko-KR" altLang="en-US" dirty="0" smtClean="0"/>
              <a:t>존재하지 </a:t>
            </a:r>
            <a:r>
              <a:rPr lang="ko-KR" altLang="en-US" dirty="0"/>
              <a:t>않는 파일을 읽으려고 하는 경우</a:t>
            </a:r>
          </a:p>
          <a:p>
            <a:pPr lvl="2"/>
            <a:r>
              <a:rPr lang="ko-KR" altLang="en-US" dirty="0" smtClean="0"/>
              <a:t>정수 </a:t>
            </a:r>
            <a:r>
              <a:rPr lang="ko-KR" altLang="en-US" dirty="0"/>
              <a:t>입력을 기다리는 코드가 실행되고 있을 때</a:t>
            </a:r>
            <a:r>
              <a:rPr lang="en-US" altLang="ko-KR" dirty="0"/>
              <a:t>, </a:t>
            </a:r>
            <a:r>
              <a:rPr lang="ko-KR" altLang="en-US" dirty="0" smtClean="0"/>
              <a:t>문자가 입력된 </a:t>
            </a:r>
            <a:r>
              <a:rPr lang="ko-KR" altLang="en-US" dirty="0"/>
              <a:t>경우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자바에서 예외 처리 가능</a:t>
            </a:r>
            <a:endParaRPr lang="en-US" altLang="ko-KR" dirty="0" smtClean="0"/>
          </a:p>
          <a:p>
            <a:pPr lvl="2"/>
            <a:r>
              <a:rPr lang="ko-KR" altLang="en-US" dirty="0" smtClean="0"/>
              <a:t>예외 발생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자바 플랫폼 인지</a:t>
            </a:r>
            <a:r>
              <a:rPr lang="en-US" altLang="ko-KR" dirty="0"/>
              <a:t> </a:t>
            </a:r>
            <a:r>
              <a:rPr lang="en-US" altLang="ko-KR" dirty="0" smtClean="0"/>
              <a:t>-&gt; </a:t>
            </a:r>
            <a:r>
              <a:rPr lang="ko-KR" altLang="en-US" dirty="0" smtClean="0"/>
              <a:t>응용프로그램에서 전달</a:t>
            </a:r>
            <a:endParaRPr lang="en-US" altLang="ko-KR" dirty="0" smtClean="0"/>
          </a:p>
          <a:p>
            <a:pPr lvl="3"/>
            <a:r>
              <a:rPr lang="ko-KR" altLang="en-US" dirty="0" smtClean="0"/>
              <a:t>응용프로그램이 예외를 처리하지 않으면</a:t>
            </a:r>
            <a:r>
              <a:rPr lang="en-US" altLang="ko-KR" dirty="0" smtClean="0"/>
              <a:t>,</a:t>
            </a:r>
            <a:r>
              <a:rPr lang="ko-KR" altLang="en-US" dirty="0" smtClean="0"/>
              <a:t> 응용프로그램 강제 종료</a:t>
            </a:r>
            <a:endParaRPr lang="en-US" altLang="ko-KR" dirty="0" smtClean="0"/>
          </a:p>
          <a:p>
            <a:endParaRPr lang="ko-KR" altLang="en-US" dirty="0"/>
          </a:p>
        </p:txBody>
      </p:sp>
      <p:sp>
        <p:nvSpPr>
          <p:cNvPr id="6" name="슬라이드 번호 개체 틀 5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39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045758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for </a:t>
            </a:r>
            <a:r>
              <a:rPr lang="ko-KR" altLang="en-US" dirty="0" smtClean="0"/>
              <a:t>문의 실행 과정을 나타내는 순서도</a:t>
            </a:r>
            <a:endParaRPr lang="ko-KR" altLang="en-US" dirty="0"/>
          </a:p>
        </p:txBody>
      </p:sp>
      <p:sp>
        <p:nvSpPr>
          <p:cNvPr id="35" name="슬라이드 번호 개체 틀 3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</a:t>
            </a:fld>
            <a:endParaRPr lang="ko-KR" altLang="en-US"/>
          </a:p>
        </p:txBody>
      </p:sp>
      <p:pic>
        <p:nvPicPr>
          <p:cNvPr id="3" name="그림 2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331640" y="1772816"/>
            <a:ext cx="6336704" cy="426279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71654300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800" dirty="0"/>
              <a:t>예제 </a:t>
            </a:r>
            <a:r>
              <a:rPr lang="en-US" altLang="ko-KR" sz="2800" dirty="0" smtClean="0"/>
              <a:t>3-14 : </a:t>
            </a:r>
            <a:r>
              <a:rPr lang="en-US" altLang="ko-KR" sz="2800" dirty="0"/>
              <a:t>0</a:t>
            </a:r>
            <a:r>
              <a:rPr lang="ko-KR" altLang="en-US" sz="2800" dirty="0"/>
              <a:t>으로 나누기 예외 발생으로 프로그램이 강제 종료되는 </a:t>
            </a:r>
            <a:r>
              <a:rPr lang="ko-KR" altLang="en-US" sz="2800" dirty="0" smtClean="0"/>
              <a:t>경우</a:t>
            </a:r>
            <a:endParaRPr lang="ko-KR" altLang="en-US" sz="2800" dirty="0"/>
          </a:p>
        </p:txBody>
      </p:sp>
      <p:sp>
        <p:nvSpPr>
          <p:cNvPr id="4" name="슬라이드 번호 개체 틀 3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01870596-DAFA-46D2-82A7-2B6B5F8E0EA4}" type="slidenum">
              <a:rPr lang="ko-KR" altLang="en-US" smtClean="0"/>
              <a:t>40</a:t>
            </a:fld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55098" y="2060848"/>
            <a:ext cx="8080442" cy="323165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sz="1200" dirty="0"/>
              <a:t>import </a:t>
            </a:r>
            <a:r>
              <a:rPr lang="en-US" altLang="ko-KR" sz="1200" dirty="0" err="1"/>
              <a:t>java.util.Scanner</a:t>
            </a:r>
            <a:r>
              <a:rPr lang="en-US" altLang="ko-KR" sz="1200" dirty="0" smtClean="0"/>
              <a:t>;</a:t>
            </a:r>
          </a:p>
          <a:p>
            <a:endParaRPr lang="en-US" altLang="ko-KR" sz="1200" dirty="0" smtClean="0"/>
          </a:p>
          <a:p>
            <a:r>
              <a:rPr lang="en-US" altLang="ko-KR" sz="1200" dirty="0" smtClean="0"/>
              <a:t>public </a:t>
            </a:r>
            <a:r>
              <a:rPr lang="en-US" altLang="ko-KR" sz="1200" dirty="0"/>
              <a:t>class </a:t>
            </a:r>
            <a:r>
              <a:rPr lang="en-US" altLang="ko-KR" sz="1200" dirty="0" err="1"/>
              <a:t>DivideByZero</a:t>
            </a:r>
            <a:r>
              <a:rPr lang="en-US" altLang="ko-KR" sz="1200" dirty="0"/>
              <a:t> {</a:t>
            </a:r>
          </a:p>
          <a:p>
            <a:r>
              <a:rPr lang="en-US" altLang="ko-KR" sz="1200" dirty="0"/>
              <a:t>	public 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r>
              <a:rPr lang="en-US" altLang="ko-KR" sz="1200" dirty="0"/>
              <a:t>	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</a:t>
            </a:r>
          </a:p>
          <a:p>
            <a:r>
              <a:rPr lang="en-US" altLang="ko-KR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dividend; // </a:t>
            </a:r>
            <a:r>
              <a:rPr lang="ko-KR" altLang="en-US" sz="1200" dirty="0"/>
              <a:t>나뉨수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int</a:t>
            </a:r>
            <a:r>
              <a:rPr lang="en-US" altLang="ko-KR" sz="1200" dirty="0"/>
              <a:t> divisor; // </a:t>
            </a:r>
            <a:r>
              <a:rPr lang="ko-KR" altLang="en-US" sz="1200" dirty="0"/>
              <a:t>나눗수</a:t>
            </a:r>
          </a:p>
          <a:p>
            <a:r>
              <a:rPr lang="ko-KR" altLang="en-US" sz="1200" dirty="0"/>
              <a:t>		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나뉨수를 입력하시오</a:t>
            </a:r>
            <a:r>
              <a:rPr lang="en-US" altLang="ko-KR" sz="1200" dirty="0"/>
              <a:t>:"); 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/>
              <a:t>dividend = </a:t>
            </a:r>
            <a:r>
              <a:rPr lang="en-US" altLang="ko-KR" sz="1200" dirty="0" err="1"/>
              <a:t>scanner.nextInt</a:t>
            </a:r>
            <a:r>
              <a:rPr lang="en-US" altLang="ko-KR" sz="1200" dirty="0"/>
              <a:t>(); // </a:t>
            </a:r>
            <a:r>
              <a:rPr lang="ko-KR" altLang="en-US" sz="1200" dirty="0"/>
              <a:t>나뉨수 입력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</a:t>
            </a:r>
            <a:r>
              <a:rPr lang="en-US" altLang="ko-KR" sz="1200" dirty="0"/>
              <a:t>("</a:t>
            </a:r>
            <a:r>
              <a:rPr lang="ko-KR" altLang="en-US" sz="1200" dirty="0"/>
              <a:t>나눗수를 입력하시오</a:t>
            </a:r>
            <a:r>
              <a:rPr lang="en-US" altLang="ko-KR" sz="1200" dirty="0"/>
              <a:t>:"); 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/>
              <a:t>divisor = </a:t>
            </a:r>
            <a:r>
              <a:rPr lang="en-US" altLang="ko-KR" sz="1200" dirty="0" err="1"/>
              <a:t>scanner.nextInt</a:t>
            </a:r>
            <a:r>
              <a:rPr lang="en-US" altLang="ko-KR" sz="1200" dirty="0"/>
              <a:t>(); // </a:t>
            </a:r>
            <a:r>
              <a:rPr lang="ko-KR" altLang="en-US" sz="1200" dirty="0"/>
              <a:t>나눗수 입력</a:t>
            </a:r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System.out.println</a:t>
            </a:r>
            <a:r>
              <a:rPr lang="en-US" altLang="ko-KR" sz="1200" dirty="0"/>
              <a:t>(dividend+"</a:t>
            </a:r>
            <a:r>
              <a:rPr lang="ko-KR" altLang="en-US" sz="1200" dirty="0"/>
              <a:t>를 </a:t>
            </a:r>
            <a:r>
              <a:rPr lang="en-US" altLang="ko-KR" sz="1200" dirty="0"/>
              <a:t>"+ divisor + "</a:t>
            </a:r>
            <a:r>
              <a:rPr lang="ko-KR" altLang="en-US" sz="1200" dirty="0"/>
              <a:t>로 나누면 몫은 </a:t>
            </a:r>
            <a:r>
              <a:rPr lang="en-US" altLang="ko-KR" sz="1200" dirty="0" smtClean="0"/>
              <a:t>"</a:t>
            </a:r>
            <a:r>
              <a:rPr lang="ko-KR" altLang="en-US" sz="1200" dirty="0" smtClean="0"/>
              <a:t> </a:t>
            </a:r>
            <a:r>
              <a:rPr lang="en-US" altLang="ko-KR" sz="1200" dirty="0"/>
              <a:t>+ </a:t>
            </a:r>
            <a:endParaRPr lang="en-US" altLang="ko-KR" sz="1200" dirty="0" smtClean="0"/>
          </a:p>
          <a:p>
            <a:r>
              <a:rPr lang="en-US" altLang="ko-KR" sz="1200" b="1" dirty="0"/>
              <a:t>	</a:t>
            </a:r>
            <a:r>
              <a:rPr lang="en-US" altLang="ko-KR" sz="1200" b="1" dirty="0" smtClean="0"/>
              <a:t>			dividend/divisor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+ "</a:t>
            </a:r>
            <a:r>
              <a:rPr lang="ko-KR" altLang="en-US" sz="1200" dirty="0"/>
              <a:t>입니다</a:t>
            </a:r>
            <a:r>
              <a:rPr lang="en-US" altLang="ko-KR" sz="1200" dirty="0"/>
              <a:t>.");</a:t>
            </a:r>
            <a:endParaRPr lang="ko-KR" altLang="en-US" sz="1200" dirty="0"/>
          </a:p>
          <a:p>
            <a:r>
              <a:rPr lang="ko-KR" altLang="en-US" sz="1200" dirty="0"/>
              <a:t>		</a:t>
            </a:r>
            <a:r>
              <a:rPr lang="en-US" altLang="ko-KR" sz="1200" dirty="0" err="1"/>
              <a:t>scanner.close</a:t>
            </a:r>
            <a:r>
              <a:rPr lang="en-US" altLang="ko-KR" sz="1200" dirty="0"/>
              <a:t>();</a:t>
            </a:r>
          </a:p>
          <a:p>
            <a:r>
              <a:rPr lang="en-US" altLang="ko-KR" sz="1200" dirty="0"/>
              <a:t>	}</a:t>
            </a:r>
          </a:p>
          <a:p>
            <a:r>
              <a:rPr lang="en-US" altLang="ko-KR" sz="1200" dirty="0"/>
              <a:t>}</a:t>
            </a:r>
          </a:p>
        </p:txBody>
      </p:sp>
      <p:sp>
        <p:nvSpPr>
          <p:cNvPr id="6" name="직사각형 5"/>
          <p:cNvSpPr/>
          <p:nvPr/>
        </p:nvSpPr>
        <p:spPr>
          <a:xfrm>
            <a:off x="467544" y="1412776"/>
            <a:ext cx="7625362" cy="523220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 algn="just" fontAlgn="base">
              <a:spcAft>
                <a:spcPts val="400"/>
              </a:spcAft>
            </a:pPr>
            <a:r>
              <a:rPr lang="ko-KR" altLang="en-US" sz="1400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두 정수를 </a:t>
            </a:r>
            <a:r>
              <a:rPr lang="ko-KR" altLang="en-US" sz="1400" kern="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 받아 </a:t>
            </a:r>
            <a:r>
              <a:rPr lang="ko-KR" altLang="en-US" sz="1400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나눗셈을 하고 몫을 구하는 프로그램 코드이다</a:t>
            </a:r>
            <a:r>
              <a:rPr lang="en-US" altLang="ko-KR" sz="1400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1400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사용자가 나누는 수에 </a:t>
            </a:r>
            <a:r>
              <a:rPr lang="en-US" altLang="ko-KR" sz="1400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0</a:t>
            </a:r>
            <a:r>
              <a:rPr lang="ko-KR" altLang="en-US" sz="1400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입력하면 </a:t>
            </a:r>
            <a:r>
              <a:rPr lang="en-US" altLang="ko-KR" sz="1400" kern="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ArithmeticException</a:t>
            </a:r>
            <a:r>
              <a:rPr lang="en-US" altLang="ko-KR" sz="1400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예외가 발생하여 프로그램이 강제 종료된다</a:t>
            </a:r>
            <a:r>
              <a:rPr lang="en-US" altLang="ko-KR" sz="1400" kern="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kern="0" spc="0" dirty="0">
              <a:solidFill>
                <a:schemeClr val="accent2">
                  <a:lumMod val="75000"/>
                </a:schemeClr>
              </a:solidFill>
              <a:effectLst/>
              <a:latin typeface="+mj-ea"/>
              <a:ea typeface="+mj-ea"/>
            </a:endParaRPr>
          </a:p>
        </p:txBody>
      </p:sp>
      <p:sp>
        <p:nvSpPr>
          <p:cNvPr id="7" name="TextBox 6"/>
          <p:cNvSpPr txBox="1"/>
          <p:nvPr/>
        </p:nvSpPr>
        <p:spPr>
          <a:xfrm>
            <a:off x="539552" y="5314568"/>
            <a:ext cx="8080442" cy="83099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나뉨수를 입력하시오</a:t>
            </a:r>
            <a:r>
              <a:rPr lang="en-US" altLang="ko-KR" sz="1200" dirty="0"/>
              <a:t>:</a:t>
            </a:r>
            <a:r>
              <a:rPr lang="en-US" altLang="ko-KR" sz="1200" dirty="0">
                <a:solidFill>
                  <a:srgbClr val="00B050"/>
                </a:solidFill>
              </a:rPr>
              <a:t>100</a:t>
            </a:r>
          </a:p>
          <a:p>
            <a:r>
              <a:rPr lang="ko-KR" altLang="en-US" sz="1200" dirty="0"/>
              <a:t>나눗수를 입력하시오</a:t>
            </a:r>
            <a:r>
              <a:rPr lang="en-US" altLang="ko-KR" sz="1200" dirty="0"/>
              <a:t>:</a:t>
            </a:r>
            <a:r>
              <a:rPr lang="en-US" altLang="ko-KR" sz="1200" dirty="0">
                <a:solidFill>
                  <a:srgbClr val="00B050"/>
                </a:solidFill>
              </a:rPr>
              <a:t>0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Exception in thread "main" </a:t>
            </a:r>
            <a:r>
              <a:rPr lang="en-US" altLang="ko-KR" sz="1200" u="sng" dirty="0" err="1">
                <a:solidFill>
                  <a:srgbClr val="002060"/>
                </a:solidFill>
              </a:rPr>
              <a:t>java.lang.ArithmeticException</a:t>
            </a:r>
            <a:r>
              <a:rPr lang="en-US" altLang="ko-KR" sz="1200" u="sng" dirty="0">
                <a:solidFill>
                  <a:srgbClr val="FF0000"/>
                </a:solidFill>
              </a:rPr>
              <a:t>: / by zero</a:t>
            </a:r>
          </a:p>
          <a:p>
            <a:r>
              <a:rPr lang="en-US" altLang="ko-KR" sz="1200" dirty="0">
                <a:solidFill>
                  <a:srgbClr val="FF0000"/>
                </a:solidFill>
              </a:rPr>
              <a:t>at </a:t>
            </a:r>
            <a:r>
              <a:rPr lang="en-US" altLang="ko-KR" sz="1200" dirty="0" err="1" smtClean="0">
                <a:solidFill>
                  <a:srgbClr val="FF0000"/>
                </a:solidFill>
              </a:rPr>
              <a:t>DivideByZero.main</a:t>
            </a:r>
            <a:r>
              <a:rPr lang="en-US" altLang="ko-KR" sz="1200" dirty="0" smtClean="0">
                <a:solidFill>
                  <a:srgbClr val="FF0000"/>
                </a:solidFill>
              </a:rPr>
              <a:t>(</a:t>
            </a:r>
            <a:r>
              <a:rPr lang="en-US" altLang="ko-KR" sz="1200" u="sng" dirty="0" smtClean="0">
                <a:solidFill>
                  <a:srgbClr val="002060"/>
                </a:solidFill>
              </a:rPr>
              <a:t>ExceptionExample1.java:14</a:t>
            </a:r>
            <a:r>
              <a:rPr lang="en-US" altLang="ko-KR" sz="1200" u="sng" dirty="0" smtClean="0">
                <a:solidFill>
                  <a:srgbClr val="FF0000"/>
                </a:solidFill>
              </a:rPr>
              <a:t>)</a:t>
            </a:r>
            <a:endParaRPr lang="en-US" altLang="ko-KR" sz="1200" u="sng" dirty="0">
              <a:solidFill>
                <a:srgbClr val="FF0000"/>
              </a:solidFill>
            </a:endParaRPr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2768542" y="4790144"/>
            <a:ext cx="1512168" cy="324036"/>
          </a:xfrm>
          <a:prstGeom prst="wedgeRoundRectCallout">
            <a:avLst>
              <a:gd name="adj1" fmla="val -78296"/>
              <a:gd name="adj2" fmla="val -89075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divisor</a:t>
            </a:r>
            <a:r>
              <a:rPr lang="ko-KR" altLang="en-US" sz="1000" dirty="0">
                <a:solidFill>
                  <a:schemeClr val="tx1"/>
                </a:solidFill>
              </a:rPr>
              <a:t>가</a:t>
            </a:r>
            <a:r>
              <a:rPr lang="ko-KR" altLang="en-US" sz="1000" dirty="0" smtClean="0">
                <a:solidFill>
                  <a:schemeClr val="tx1"/>
                </a:solidFill>
              </a:rPr>
              <a:t> </a:t>
            </a:r>
            <a:r>
              <a:rPr lang="en-US" altLang="ko-KR" sz="1000" dirty="0" smtClean="0">
                <a:solidFill>
                  <a:schemeClr val="tx1"/>
                </a:solidFill>
              </a:rPr>
              <a:t>0</a:t>
            </a:r>
            <a:r>
              <a:rPr lang="ko-KR" altLang="en-US" sz="1000" dirty="0" smtClean="0">
                <a:solidFill>
                  <a:schemeClr val="tx1"/>
                </a:solidFill>
              </a:rPr>
              <a:t>이므로</a:t>
            </a:r>
            <a:endParaRPr lang="en-US" altLang="ko-KR" sz="1000" dirty="0" smtClean="0">
              <a:solidFill>
                <a:schemeClr val="tx1"/>
              </a:solidFill>
            </a:endParaRP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 예외 발생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158618057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dirty="0" smtClean="0"/>
              <a:t>예외 처리</a:t>
            </a:r>
            <a:r>
              <a:rPr lang="en-US" altLang="ko-KR" dirty="0" smtClean="0"/>
              <a:t>, try-catch-finally </a:t>
            </a:r>
            <a:r>
              <a:rPr lang="ko-KR" altLang="en-US" dirty="0" smtClean="0"/>
              <a:t>문</a:t>
            </a:r>
            <a:endParaRPr lang="ko-KR" altLang="en-US" dirty="0"/>
          </a:p>
        </p:txBody>
      </p:sp>
      <p:sp>
        <p:nvSpPr>
          <p:cNvPr id="3" name="내용 개체 틀 2"/>
          <p:cNvSpPr>
            <a:spLocks noGrp="1"/>
          </p:cNvSpPr>
          <p:nvPr>
            <p:ph sz="quarter" idx="1"/>
          </p:nvPr>
        </p:nvSpPr>
        <p:spPr>
          <a:xfrm>
            <a:off x="612648" y="1285860"/>
            <a:ext cx="8153400" cy="1428760"/>
          </a:xfrm>
        </p:spPr>
        <p:txBody>
          <a:bodyPr>
            <a:normAutofit fontScale="92500" lnSpcReduction="10000"/>
          </a:bodyPr>
          <a:lstStyle/>
          <a:p>
            <a:r>
              <a:rPr lang="ko-KR" altLang="en-US" dirty="0" smtClean="0"/>
              <a:t>예외 처리</a:t>
            </a:r>
            <a:endParaRPr lang="en-US" altLang="ko-KR" dirty="0" smtClean="0"/>
          </a:p>
          <a:p>
            <a:pPr lvl="1"/>
            <a:r>
              <a:rPr lang="ko-KR" altLang="en-US" dirty="0" smtClean="0"/>
              <a:t>예외가 발생할 때 대응하는 응용프로그램 코드</a:t>
            </a:r>
            <a:endParaRPr lang="en-US" altLang="ko-KR" dirty="0" smtClean="0"/>
          </a:p>
          <a:p>
            <a:pPr lvl="1"/>
            <a:r>
              <a:rPr lang="en-US" altLang="ko-KR" dirty="0" smtClean="0"/>
              <a:t>try-catch-finally </a:t>
            </a:r>
            <a:r>
              <a:rPr lang="ko-KR" altLang="en-US" dirty="0" smtClean="0"/>
              <a:t>문 사용</a:t>
            </a:r>
            <a:endParaRPr lang="en-US" altLang="ko-KR" dirty="0" smtClean="0"/>
          </a:p>
          <a:p>
            <a:pPr lvl="2"/>
            <a:r>
              <a:rPr lang="en-US" altLang="ko-KR" dirty="0" smtClean="0"/>
              <a:t>finally </a:t>
            </a:r>
            <a:r>
              <a:rPr lang="ko-KR" altLang="en-US" dirty="0" smtClean="0"/>
              <a:t>블록은 생략 가능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1619672" y="3034695"/>
            <a:ext cx="5472608" cy="2554545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r>
              <a:rPr lang="en-US" altLang="ko-KR" sz="1600" b="1" dirty="0" smtClean="0"/>
              <a:t>try</a:t>
            </a:r>
            <a:r>
              <a:rPr lang="en-US" altLang="ko-KR" sz="1600" dirty="0" smtClean="0"/>
              <a:t> {</a:t>
            </a:r>
            <a:endParaRPr lang="ko-KR" altLang="en-US" sz="1600" dirty="0" smtClean="0"/>
          </a:p>
          <a:p>
            <a:pPr lvl="1"/>
            <a:r>
              <a:rPr lang="ko-KR" altLang="en-US" sz="1600" dirty="0" smtClean="0"/>
              <a:t>예외가 발생할 가능성이 있는 </a:t>
            </a:r>
            <a:r>
              <a:rPr lang="ko-KR" altLang="en-US" sz="1600" dirty="0" err="1" smtClean="0"/>
              <a:t>실행문</a:t>
            </a:r>
            <a:r>
              <a:rPr lang="en-US" altLang="ko-KR" sz="1600" i="1" dirty="0" smtClean="0"/>
              <a:t>(try </a:t>
            </a:r>
            <a:r>
              <a:rPr lang="ko-KR" altLang="en-US" sz="1600" i="1" dirty="0" smtClean="0"/>
              <a:t>블록</a:t>
            </a:r>
            <a:r>
              <a:rPr lang="en-US" altLang="ko-KR" sz="1600" i="1" dirty="0" smtClean="0"/>
              <a:t>)</a:t>
            </a:r>
            <a:endParaRPr lang="ko-KR" altLang="en-US" sz="1600" dirty="0" smtClean="0"/>
          </a:p>
          <a:p>
            <a:r>
              <a:rPr lang="en-US" altLang="ko-KR" sz="1600" dirty="0" smtClean="0"/>
              <a:t>} </a:t>
            </a:r>
            <a:endParaRPr lang="ko-KR" altLang="en-US" sz="1600" dirty="0" smtClean="0"/>
          </a:p>
          <a:p>
            <a:r>
              <a:rPr lang="en-US" altLang="ko-KR" sz="1600" b="1" dirty="0" smtClean="0"/>
              <a:t>catch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처리할 예외 타입 선언</a:t>
            </a:r>
            <a:r>
              <a:rPr lang="en-US" altLang="ko-KR" sz="1600" dirty="0" smtClean="0"/>
              <a:t>) {</a:t>
            </a:r>
            <a:endParaRPr lang="ko-KR" altLang="en-US" sz="1600" dirty="0" smtClean="0"/>
          </a:p>
          <a:p>
            <a:pPr lvl="1"/>
            <a:r>
              <a:rPr lang="ko-KR" altLang="en-US" sz="1600" dirty="0" smtClean="0"/>
              <a:t>예외 </a:t>
            </a:r>
            <a:r>
              <a:rPr lang="ko-KR" altLang="en-US" sz="1600" dirty="0" err="1" smtClean="0"/>
              <a:t>처리문</a:t>
            </a:r>
            <a:r>
              <a:rPr lang="en-US" altLang="ko-KR" sz="1600" i="1" dirty="0" smtClean="0"/>
              <a:t>(catch </a:t>
            </a:r>
            <a:r>
              <a:rPr lang="ko-KR" altLang="en-US" sz="1600" i="1" dirty="0" smtClean="0"/>
              <a:t>블록</a:t>
            </a:r>
            <a:r>
              <a:rPr lang="en-US" altLang="ko-KR" sz="1600" i="1" dirty="0" smtClean="0"/>
              <a:t>)</a:t>
            </a:r>
            <a:endParaRPr lang="ko-KR" altLang="en-US" sz="1600" dirty="0" smtClean="0"/>
          </a:p>
          <a:p>
            <a:r>
              <a:rPr lang="en-US" altLang="ko-KR" sz="1600" dirty="0" smtClean="0"/>
              <a:t>}</a:t>
            </a:r>
            <a:endParaRPr lang="ko-KR" altLang="en-US" sz="1600" dirty="0" smtClean="0"/>
          </a:p>
          <a:p>
            <a:r>
              <a:rPr lang="en-US" altLang="ko-KR" sz="1600" b="1" dirty="0" smtClean="0"/>
              <a:t>finally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{ </a:t>
            </a:r>
            <a:endParaRPr lang="ko-KR" altLang="en-US" sz="1600" dirty="0" smtClean="0"/>
          </a:p>
          <a:p>
            <a:pPr lvl="1"/>
            <a:r>
              <a:rPr lang="ko-KR" altLang="en-US" sz="1600" dirty="0" smtClean="0"/>
              <a:t>예외 발생 여부와 상관없이 무조건 실행되는 문장</a:t>
            </a:r>
            <a:r>
              <a:rPr lang="en-US" altLang="ko-KR" sz="1600" i="1" dirty="0" smtClean="0"/>
              <a:t>(finally </a:t>
            </a:r>
            <a:r>
              <a:rPr lang="ko-KR" altLang="en-US" sz="1600" i="1" dirty="0" smtClean="0"/>
              <a:t>블록</a:t>
            </a:r>
            <a:r>
              <a:rPr lang="en-US" altLang="ko-KR" sz="1600" i="1" dirty="0" smtClean="0"/>
              <a:t>)</a:t>
            </a:r>
            <a:endParaRPr lang="ko-KR" altLang="en-US" sz="1600" dirty="0" smtClean="0"/>
          </a:p>
          <a:p>
            <a:r>
              <a:rPr lang="en-US" altLang="ko-KR" sz="1600" dirty="0" smtClean="0"/>
              <a:t>}</a:t>
            </a:r>
            <a:endParaRPr lang="ko-KR" altLang="en-US" sz="1600" dirty="0"/>
          </a:p>
        </p:txBody>
      </p:sp>
      <p:sp>
        <p:nvSpPr>
          <p:cNvPr id="4" name="오른쪽 중괄호 3"/>
          <p:cNvSpPr/>
          <p:nvPr/>
        </p:nvSpPr>
        <p:spPr>
          <a:xfrm rot="10800000">
            <a:off x="1259930" y="4662545"/>
            <a:ext cx="383844" cy="771508"/>
          </a:xfrm>
          <a:prstGeom prst="rightBrace">
            <a:avLst>
              <a:gd name="adj1" fmla="val 28175"/>
              <a:gd name="adj2" fmla="val 50000"/>
            </a:avLst>
          </a:prstGeom>
          <a:ln>
            <a:solidFill>
              <a:srgbClr val="FF0000"/>
            </a:solidFill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59763" y="4786689"/>
            <a:ext cx="60016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 smtClean="0"/>
              <a:t>생략 </a:t>
            </a:r>
            <a:endParaRPr lang="en-US" altLang="ko-KR" sz="1400" dirty="0" smtClean="0"/>
          </a:p>
          <a:p>
            <a:r>
              <a:rPr lang="ko-KR" altLang="en-US" sz="1400" dirty="0" smtClean="0"/>
              <a:t>가능</a:t>
            </a:r>
            <a:endParaRPr lang="ko-KR" altLang="en-US" sz="14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41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5805259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예외에 따른 제어의 흐름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032376" y="2054349"/>
            <a:ext cx="2880320" cy="31393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b="1" dirty="0" smtClean="0"/>
              <a:t>try </a:t>
            </a:r>
            <a:r>
              <a:rPr lang="en-US" altLang="ko-KR" sz="1600" dirty="0" smtClean="0"/>
              <a:t>{</a:t>
            </a:r>
          </a:p>
          <a:p>
            <a:pPr defTabSz="180000"/>
            <a:r>
              <a:rPr lang="en-US" altLang="ko-KR" sz="1600" dirty="0" smtClean="0"/>
              <a:t>   ....</a:t>
            </a:r>
          </a:p>
          <a:p>
            <a:pPr defTabSz="180000"/>
            <a:r>
              <a:rPr lang="en-US" altLang="ko-KR" sz="1600" dirty="0" smtClean="0"/>
              <a:t>	</a:t>
            </a:r>
            <a:r>
              <a:rPr lang="ko-KR" altLang="en-US" sz="1600" dirty="0" err="1" smtClean="0"/>
              <a:t>실행문</a:t>
            </a:r>
            <a:endParaRPr lang="en-US" altLang="ko-KR" sz="1600" dirty="0" smtClean="0"/>
          </a:p>
          <a:p>
            <a:pPr defTabSz="180000"/>
            <a:r>
              <a:rPr lang="en-US" altLang="ko-KR" sz="1600" dirty="0" smtClean="0"/>
              <a:t>   ....</a:t>
            </a:r>
            <a:endParaRPr lang="ko-KR" altLang="en-US" sz="1600" dirty="0" smtClean="0"/>
          </a:p>
          <a:p>
            <a:pPr defTabSz="180000"/>
            <a:r>
              <a:rPr lang="en-US" altLang="ko-KR" sz="1600" dirty="0" smtClean="0"/>
              <a:t>} </a:t>
            </a:r>
          </a:p>
          <a:p>
            <a:pPr defTabSz="180000"/>
            <a:r>
              <a:rPr lang="en-US" altLang="ko-KR" sz="1600" b="1" dirty="0" smtClean="0"/>
              <a:t>catch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처리할 예외 타입 선언</a:t>
            </a:r>
            <a:r>
              <a:rPr lang="en-US" altLang="ko-KR" sz="1600" dirty="0" smtClean="0"/>
              <a:t>) {</a:t>
            </a:r>
          </a:p>
          <a:p>
            <a:pPr defTabSz="180000"/>
            <a:r>
              <a:rPr lang="en-US" altLang="ko-KR" sz="1600" dirty="0" smtClean="0"/>
              <a:t>	</a:t>
            </a:r>
            <a:r>
              <a:rPr lang="ko-KR" altLang="en-US" sz="1600" dirty="0" smtClean="0"/>
              <a:t>예외 </a:t>
            </a:r>
            <a:r>
              <a:rPr lang="ko-KR" altLang="en-US" sz="1600" dirty="0" err="1" smtClean="0"/>
              <a:t>처리문</a:t>
            </a:r>
            <a:endParaRPr lang="en-US" altLang="ko-KR" sz="1600" dirty="0" smtClean="0"/>
          </a:p>
          <a:p>
            <a:pPr defTabSz="180000"/>
            <a:r>
              <a:rPr lang="en-US" altLang="ko-KR" sz="1600" dirty="0" smtClean="0"/>
              <a:t>}</a:t>
            </a:r>
          </a:p>
          <a:p>
            <a:pPr defTabSz="180000"/>
            <a:r>
              <a:rPr lang="en-US" altLang="ko-KR" sz="1600" b="1" dirty="0" smtClean="0"/>
              <a:t>finally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{</a:t>
            </a:r>
          </a:p>
          <a:p>
            <a:pPr defTabSz="180000"/>
            <a:r>
              <a:rPr lang="en-US" altLang="ko-KR" sz="1600" dirty="0" smtClean="0"/>
              <a:t>	finally </a:t>
            </a:r>
            <a:r>
              <a:rPr lang="ko-KR" altLang="en-US" sz="1600" dirty="0" smtClean="0"/>
              <a:t>블록 문</a:t>
            </a:r>
          </a:p>
          <a:p>
            <a:pPr defTabSz="180000"/>
            <a:r>
              <a:rPr lang="en-US" altLang="ko-KR" sz="1600" dirty="0" smtClean="0"/>
              <a:t>}</a:t>
            </a:r>
            <a:endParaRPr lang="en-US" altLang="ko-KR" sz="1600" dirty="0"/>
          </a:p>
        </p:txBody>
      </p:sp>
      <p:sp>
        <p:nvSpPr>
          <p:cNvPr id="5" name="자유형 4"/>
          <p:cNvSpPr/>
          <p:nvPr/>
        </p:nvSpPr>
        <p:spPr>
          <a:xfrm>
            <a:off x="879033" y="2050132"/>
            <a:ext cx="365125" cy="436265"/>
          </a:xfrm>
          <a:custGeom>
            <a:avLst/>
            <a:gdLst>
              <a:gd name="connsiteX0" fmla="*/ 3175 w 365125"/>
              <a:gd name="connsiteY0" fmla="*/ 0 h 523875"/>
              <a:gd name="connsiteX1" fmla="*/ 60325 w 365125"/>
              <a:gd name="connsiteY1" fmla="*/ 304800 h 523875"/>
              <a:gd name="connsiteX2" fmla="*/ 365125 w 365125"/>
              <a:gd name="connsiteY2" fmla="*/ 5238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5125" h="523875">
                <a:moveTo>
                  <a:pt x="3175" y="0"/>
                </a:moveTo>
                <a:cubicBezTo>
                  <a:pt x="1587" y="108744"/>
                  <a:pt x="0" y="217488"/>
                  <a:pt x="60325" y="304800"/>
                </a:cubicBezTo>
                <a:cubicBezTo>
                  <a:pt x="120650" y="392112"/>
                  <a:pt x="312738" y="488950"/>
                  <a:pt x="365125" y="523875"/>
                </a:cubicBezTo>
              </a:path>
            </a:pathLst>
          </a:cu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7" name="자유형 6"/>
          <p:cNvSpPr/>
          <p:nvPr/>
        </p:nvSpPr>
        <p:spPr>
          <a:xfrm>
            <a:off x="1139382" y="2501826"/>
            <a:ext cx="104776" cy="257175"/>
          </a:xfrm>
          <a:custGeom>
            <a:avLst/>
            <a:gdLst>
              <a:gd name="connsiteX0" fmla="*/ 95250 w 95250"/>
              <a:gd name="connsiteY0" fmla="*/ 0 h 247650"/>
              <a:gd name="connsiteX1" fmla="*/ 0 w 95250"/>
              <a:gd name="connsiteY1" fmla="*/ 123825 h 247650"/>
              <a:gd name="connsiteX2" fmla="*/ 95250 w 95250"/>
              <a:gd name="connsiteY2" fmla="*/ 247650 h 2476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95250" h="247650">
                <a:moveTo>
                  <a:pt x="95250" y="0"/>
                </a:moveTo>
                <a:cubicBezTo>
                  <a:pt x="47625" y="41275"/>
                  <a:pt x="0" y="82550"/>
                  <a:pt x="0" y="123825"/>
                </a:cubicBezTo>
                <a:cubicBezTo>
                  <a:pt x="0" y="165100"/>
                  <a:pt x="47625" y="206375"/>
                  <a:pt x="95250" y="247650"/>
                </a:cubicBezTo>
              </a:path>
            </a:pathLst>
          </a:cu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8" name="자유형 7"/>
          <p:cNvSpPr/>
          <p:nvPr/>
        </p:nvSpPr>
        <p:spPr>
          <a:xfrm>
            <a:off x="1120332" y="2759002"/>
            <a:ext cx="123825" cy="279474"/>
          </a:xfrm>
          <a:custGeom>
            <a:avLst/>
            <a:gdLst>
              <a:gd name="connsiteX0" fmla="*/ 76200 w 76200"/>
              <a:gd name="connsiteY0" fmla="*/ 0 h 276225"/>
              <a:gd name="connsiteX1" fmla="*/ 0 w 76200"/>
              <a:gd name="connsiteY1" fmla="*/ 142875 h 276225"/>
              <a:gd name="connsiteX2" fmla="*/ 76200 w 76200"/>
              <a:gd name="connsiteY2" fmla="*/ 276225 h 2762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76200" h="276225">
                <a:moveTo>
                  <a:pt x="76200" y="0"/>
                </a:moveTo>
                <a:cubicBezTo>
                  <a:pt x="38100" y="48419"/>
                  <a:pt x="0" y="96838"/>
                  <a:pt x="0" y="142875"/>
                </a:cubicBezTo>
                <a:cubicBezTo>
                  <a:pt x="0" y="188912"/>
                  <a:pt x="38100" y="232568"/>
                  <a:pt x="76200" y="276225"/>
                </a:cubicBezTo>
              </a:path>
            </a:pathLst>
          </a:cu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0" name="자유형 9"/>
          <p:cNvSpPr/>
          <p:nvPr/>
        </p:nvSpPr>
        <p:spPr>
          <a:xfrm>
            <a:off x="967933" y="4717132"/>
            <a:ext cx="238125" cy="800100"/>
          </a:xfrm>
          <a:custGeom>
            <a:avLst/>
            <a:gdLst>
              <a:gd name="connsiteX0" fmla="*/ 238125 w 238125"/>
              <a:gd name="connsiteY0" fmla="*/ 0 h 800100"/>
              <a:gd name="connsiteX1" fmla="*/ 19050 w 238125"/>
              <a:gd name="connsiteY1" fmla="*/ 409575 h 800100"/>
              <a:gd name="connsiteX2" fmla="*/ 123825 w 238125"/>
              <a:gd name="connsiteY2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125" h="800100">
                <a:moveTo>
                  <a:pt x="238125" y="0"/>
                </a:moveTo>
                <a:cubicBezTo>
                  <a:pt x="138112" y="138112"/>
                  <a:pt x="38100" y="276225"/>
                  <a:pt x="19050" y="409575"/>
                </a:cubicBezTo>
                <a:cubicBezTo>
                  <a:pt x="0" y="542925"/>
                  <a:pt x="61912" y="671512"/>
                  <a:pt x="123825" y="800100"/>
                </a:cubicBezTo>
              </a:path>
            </a:pathLst>
          </a:cu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1" name="직사각형 10"/>
          <p:cNvSpPr/>
          <p:nvPr/>
        </p:nvSpPr>
        <p:spPr>
          <a:xfrm>
            <a:off x="5580112" y="2054349"/>
            <a:ext cx="2880320" cy="313932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altLang="ko-KR" sz="1600" b="1" dirty="0" smtClean="0"/>
              <a:t>try </a:t>
            </a:r>
            <a:r>
              <a:rPr lang="en-US" altLang="ko-KR" sz="1600" dirty="0" smtClean="0"/>
              <a:t>{</a:t>
            </a:r>
          </a:p>
          <a:p>
            <a:pPr defTabSz="180000"/>
            <a:r>
              <a:rPr lang="en-US" altLang="ko-KR" sz="1600" dirty="0" smtClean="0"/>
              <a:t>   ....</a:t>
            </a:r>
          </a:p>
          <a:p>
            <a:pPr defTabSz="180000"/>
            <a:r>
              <a:rPr lang="en-US" altLang="ko-KR" sz="1600" dirty="0" smtClean="0"/>
              <a:t>	</a:t>
            </a:r>
            <a:r>
              <a:rPr lang="ko-KR" altLang="en-US" sz="1600" dirty="0" err="1" smtClean="0"/>
              <a:t>실행문</a:t>
            </a:r>
            <a:endParaRPr lang="en-US" altLang="ko-KR" sz="1600" dirty="0" smtClean="0"/>
          </a:p>
          <a:p>
            <a:pPr defTabSz="180000"/>
            <a:r>
              <a:rPr lang="en-US" altLang="ko-KR" sz="1600" dirty="0" smtClean="0"/>
              <a:t>   ....</a:t>
            </a:r>
            <a:endParaRPr lang="ko-KR" altLang="en-US" sz="1600" dirty="0" smtClean="0"/>
          </a:p>
          <a:p>
            <a:pPr defTabSz="180000"/>
            <a:r>
              <a:rPr lang="en-US" altLang="ko-KR" sz="1600" dirty="0" smtClean="0"/>
              <a:t>} </a:t>
            </a:r>
          </a:p>
          <a:p>
            <a:pPr defTabSz="180000"/>
            <a:r>
              <a:rPr lang="en-US" altLang="ko-KR" sz="1600" b="1" dirty="0" smtClean="0"/>
              <a:t>catch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(</a:t>
            </a:r>
            <a:r>
              <a:rPr lang="ko-KR" altLang="en-US" sz="1600" dirty="0" smtClean="0"/>
              <a:t>처리할 예외 타입 선언</a:t>
            </a:r>
            <a:r>
              <a:rPr lang="en-US" altLang="ko-KR" sz="1600" dirty="0" smtClean="0"/>
              <a:t>) {</a:t>
            </a:r>
          </a:p>
          <a:p>
            <a:pPr defTabSz="180000"/>
            <a:r>
              <a:rPr lang="en-US" altLang="ko-KR" sz="1600" dirty="0" smtClean="0"/>
              <a:t>	</a:t>
            </a:r>
            <a:r>
              <a:rPr lang="ko-KR" altLang="en-US" sz="1600" dirty="0" smtClean="0"/>
              <a:t>예외 </a:t>
            </a:r>
            <a:r>
              <a:rPr lang="ko-KR" altLang="en-US" sz="1600" dirty="0" err="1" smtClean="0"/>
              <a:t>처리문</a:t>
            </a:r>
            <a:endParaRPr lang="en-US" altLang="ko-KR" sz="1600" dirty="0" smtClean="0"/>
          </a:p>
          <a:p>
            <a:pPr defTabSz="180000"/>
            <a:r>
              <a:rPr lang="en-US" altLang="ko-KR" sz="1600" dirty="0" smtClean="0"/>
              <a:t>}</a:t>
            </a:r>
          </a:p>
          <a:p>
            <a:pPr defTabSz="180000"/>
            <a:r>
              <a:rPr lang="en-US" altLang="ko-KR" sz="1600" b="1" dirty="0" smtClean="0"/>
              <a:t>finally</a:t>
            </a:r>
            <a:r>
              <a:rPr lang="ko-KR" altLang="en-US" sz="1600" dirty="0" smtClean="0"/>
              <a:t> </a:t>
            </a:r>
            <a:r>
              <a:rPr lang="en-US" altLang="ko-KR" sz="1600" dirty="0" smtClean="0"/>
              <a:t>{</a:t>
            </a:r>
          </a:p>
          <a:p>
            <a:pPr defTabSz="180000"/>
            <a:r>
              <a:rPr lang="en-US" altLang="ko-KR" sz="1600" dirty="0" smtClean="0"/>
              <a:t>	finally </a:t>
            </a:r>
            <a:r>
              <a:rPr lang="ko-KR" altLang="en-US" sz="1600" dirty="0" smtClean="0"/>
              <a:t>블록 문</a:t>
            </a:r>
          </a:p>
          <a:p>
            <a:pPr defTabSz="180000"/>
            <a:r>
              <a:rPr lang="en-US" altLang="ko-KR" sz="1600" dirty="0" smtClean="0"/>
              <a:t>}</a:t>
            </a:r>
            <a:endParaRPr lang="en-US" altLang="ko-KR" sz="1600" dirty="0"/>
          </a:p>
        </p:txBody>
      </p:sp>
      <p:sp>
        <p:nvSpPr>
          <p:cNvPr id="12" name="자유형 11"/>
          <p:cNvSpPr/>
          <p:nvPr/>
        </p:nvSpPr>
        <p:spPr>
          <a:xfrm>
            <a:off x="5426769" y="2050132"/>
            <a:ext cx="327025" cy="436265"/>
          </a:xfrm>
          <a:custGeom>
            <a:avLst/>
            <a:gdLst>
              <a:gd name="connsiteX0" fmla="*/ 3175 w 365125"/>
              <a:gd name="connsiteY0" fmla="*/ 0 h 523875"/>
              <a:gd name="connsiteX1" fmla="*/ 60325 w 365125"/>
              <a:gd name="connsiteY1" fmla="*/ 304800 h 523875"/>
              <a:gd name="connsiteX2" fmla="*/ 365125 w 365125"/>
              <a:gd name="connsiteY2" fmla="*/ 523875 h 52387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365125" h="523875">
                <a:moveTo>
                  <a:pt x="3175" y="0"/>
                </a:moveTo>
                <a:cubicBezTo>
                  <a:pt x="1587" y="108744"/>
                  <a:pt x="0" y="217488"/>
                  <a:pt x="60325" y="304800"/>
                </a:cubicBezTo>
                <a:cubicBezTo>
                  <a:pt x="120650" y="392112"/>
                  <a:pt x="312738" y="488950"/>
                  <a:pt x="365125" y="523875"/>
                </a:cubicBezTo>
              </a:path>
            </a:pathLst>
          </a:cu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6" name="자유형 15"/>
          <p:cNvSpPr/>
          <p:nvPr/>
        </p:nvSpPr>
        <p:spPr>
          <a:xfrm>
            <a:off x="5515669" y="4717132"/>
            <a:ext cx="238125" cy="800100"/>
          </a:xfrm>
          <a:custGeom>
            <a:avLst/>
            <a:gdLst>
              <a:gd name="connsiteX0" fmla="*/ 238125 w 238125"/>
              <a:gd name="connsiteY0" fmla="*/ 0 h 800100"/>
              <a:gd name="connsiteX1" fmla="*/ 19050 w 238125"/>
              <a:gd name="connsiteY1" fmla="*/ 409575 h 800100"/>
              <a:gd name="connsiteX2" fmla="*/ 123825 w 238125"/>
              <a:gd name="connsiteY2" fmla="*/ 800100 h 8001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238125" h="800100">
                <a:moveTo>
                  <a:pt x="238125" y="0"/>
                </a:moveTo>
                <a:cubicBezTo>
                  <a:pt x="138112" y="138112"/>
                  <a:pt x="38100" y="276225"/>
                  <a:pt x="19050" y="409575"/>
                </a:cubicBezTo>
                <a:cubicBezTo>
                  <a:pt x="0" y="542925"/>
                  <a:pt x="61912" y="671512"/>
                  <a:pt x="123825" y="800100"/>
                </a:cubicBezTo>
              </a:path>
            </a:pathLst>
          </a:cu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19" name="포인트가 12개인 별 18"/>
          <p:cNvSpPr/>
          <p:nvPr/>
        </p:nvSpPr>
        <p:spPr>
          <a:xfrm>
            <a:off x="5622254" y="2342381"/>
            <a:ext cx="1800200" cy="288033"/>
          </a:xfrm>
          <a:prstGeom prst="star12">
            <a:avLst/>
          </a:pr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400" smtClean="0">
                <a:solidFill>
                  <a:srgbClr val="FF0000"/>
                </a:solidFill>
              </a:rPr>
              <a:t>에외발생</a:t>
            </a:r>
            <a:endParaRPr lang="ko-KR" altLang="en-US" sz="1400">
              <a:solidFill>
                <a:srgbClr val="FF0000"/>
              </a:solidFill>
            </a:endParaRPr>
          </a:p>
        </p:txBody>
      </p:sp>
      <p:sp>
        <p:nvSpPr>
          <p:cNvPr id="22" name="자유형 21"/>
          <p:cNvSpPr/>
          <p:nvPr/>
        </p:nvSpPr>
        <p:spPr>
          <a:xfrm>
            <a:off x="5369793" y="3924300"/>
            <a:ext cx="447675" cy="773782"/>
          </a:xfrm>
          <a:custGeom>
            <a:avLst/>
            <a:gdLst>
              <a:gd name="connsiteX0" fmla="*/ 447675 w 447675"/>
              <a:gd name="connsiteY0" fmla="*/ 0 h 885825"/>
              <a:gd name="connsiteX1" fmla="*/ 9525 w 447675"/>
              <a:gd name="connsiteY1" fmla="*/ 495300 h 885825"/>
              <a:gd name="connsiteX2" fmla="*/ 390525 w 447675"/>
              <a:gd name="connsiteY2" fmla="*/ 885825 h 8858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47675" h="885825">
                <a:moveTo>
                  <a:pt x="447675" y="0"/>
                </a:moveTo>
                <a:cubicBezTo>
                  <a:pt x="233362" y="173831"/>
                  <a:pt x="19050" y="347663"/>
                  <a:pt x="9525" y="495300"/>
                </a:cubicBezTo>
                <a:cubicBezTo>
                  <a:pt x="0" y="642937"/>
                  <a:pt x="195262" y="764381"/>
                  <a:pt x="390525" y="885825"/>
                </a:cubicBezTo>
              </a:path>
            </a:pathLst>
          </a:custGeom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1">
            <a:schemeClr val="accent1"/>
          </a:lnRef>
          <a:fillRef idx="0">
            <a:schemeClr val="accent1"/>
          </a:fillRef>
          <a:effectRef idx="0">
            <a:schemeClr val="accent1"/>
          </a:effectRef>
          <a:fontRef idx="minor">
            <a:schemeClr val="tx1"/>
          </a:fontRef>
        </p:style>
        <p:txBody>
          <a:bodyPr rtlCol="0" anchor="ctr"/>
          <a:lstStyle/>
          <a:p>
            <a:pPr algn="ctr"/>
            <a:endParaRPr lang="ko-KR" altLang="en-US" sz="1600"/>
          </a:p>
        </p:txBody>
      </p:sp>
      <p:sp>
        <p:nvSpPr>
          <p:cNvPr id="23" name="TextBox 22"/>
          <p:cNvSpPr txBox="1"/>
          <p:nvPr/>
        </p:nvSpPr>
        <p:spPr>
          <a:xfrm>
            <a:off x="395536" y="1622301"/>
            <a:ext cx="4696414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</a:rPr>
              <a:t>try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블록에서 예외가 발생하지 않은 정상적인 경우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24" name="TextBox 23"/>
          <p:cNvSpPr txBox="1"/>
          <p:nvPr/>
        </p:nvSpPr>
        <p:spPr>
          <a:xfrm>
            <a:off x="5344579" y="1622301"/>
            <a:ext cx="3115853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</a:rPr>
              <a:t>try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블록에서 예외가 발생한 경우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8" name="슬라이드 번호 개체 틀 1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42</a:t>
            </a:fld>
            <a:endParaRPr lang="ko-KR" altLang="en-US"/>
          </a:p>
        </p:txBody>
      </p:sp>
      <p:sp>
        <p:nvSpPr>
          <p:cNvPr id="3" name="자유형 2"/>
          <p:cNvSpPr/>
          <p:nvPr/>
        </p:nvSpPr>
        <p:spPr>
          <a:xfrm>
            <a:off x="781019" y="3038475"/>
            <a:ext cx="495331" cy="1609725"/>
          </a:xfrm>
          <a:custGeom>
            <a:avLst/>
            <a:gdLst>
              <a:gd name="connsiteX0" fmla="*/ 495331 w 495331"/>
              <a:gd name="connsiteY0" fmla="*/ 0 h 1609725"/>
              <a:gd name="connsiteX1" fmla="*/ 31 w 495331"/>
              <a:gd name="connsiteY1" fmla="*/ 676275 h 1609725"/>
              <a:gd name="connsiteX2" fmla="*/ 476281 w 495331"/>
              <a:gd name="connsiteY2" fmla="*/ 1609725 h 160972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495331" h="1609725">
                <a:moveTo>
                  <a:pt x="495331" y="0"/>
                </a:moveTo>
                <a:cubicBezTo>
                  <a:pt x="249268" y="203994"/>
                  <a:pt x="3206" y="407988"/>
                  <a:pt x="31" y="676275"/>
                </a:cubicBezTo>
                <a:cubicBezTo>
                  <a:pt x="-3144" y="944562"/>
                  <a:pt x="236568" y="1277143"/>
                  <a:pt x="476281" y="1609725"/>
                </a:cubicBezTo>
              </a:path>
            </a:pathLst>
          </a:custGeom>
          <a:noFill/>
          <a:ln w="127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  <p:sp>
        <p:nvSpPr>
          <p:cNvPr id="13" name="자유형 12"/>
          <p:cNvSpPr/>
          <p:nvPr/>
        </p:nvSpPr>
        <p:spPr>
          <a:xfrm>
            <a:off x="5266233" y="2476500"/>
            <a:ext cx="563067" cy="1447800"/>
          </a:xfrm>
          <a:custGeom>
            <a:avLst/>
            <a:gdLst>
              <a:gd name="connsiteX0" fmla="*/ 448767 w 563067"/>
              <a:gd name="connsiteY0" fmla="*/ 0 h 1447800"/>
              <a:gd name="connsiteX1" fmla="*/ 1092 w 563067"/>
              <a:gd name="connsiteY1" fmla="*/ 838200 h 1447800"/>
              <a:gd name="connsiteX2" fmla="*/ 563067 w 563067"/>
              <a:gd name="connsiteY2" fmla="*/ 1447800 h 14478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</a:cxnLst>
            <a:rect l="l" t="t" r="r" b="b"/>
            <a:pathLst>
              <a:path w="563067" h="1447800">
                <a:moveTo>
                  <a:pt x="448767" y="0"/>
                </a:moveTo>
                <a:cubicBezTo>
                  <a:pt x="215404" y="298450"/>
                  <a:pt x="-17958" y="596900"/>
                  <a:pt x="1092" y="838200"/>
                </a:cubicBezTo>
                <a:cubicBezTo>
                  <a:pt x="20142" y="1079500"/>
                  <a:pt x="291604" y="1263650"/>
                  <a:pt x="563067" y="1447800"/>
                </a:cubicBezTo>
              </a:path>
            </a:pathLst>
          </a:custGeom>
          <a:noFill/>
          <a:ln w="12700"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410568632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ko-KR" altLang="en-US" smtClean="0"/>
              <a:t>자바의 예외 클래스</a:t>
            </a:r>
            <a:endParaRPr lang="ko-KR" altLang="en-US" dirty="0"/>
          </a:p>
        </p:txBody>
      </p:sp>
      <p:sp>
        <p:nvSpPr>
          <p:cNvPr id="7" name="내용 개체 틀 6"/>
          <p:cNvSpPr>
            <a:spLocks noGrp="1"/>
          </p:cNvSpPr>
          <p:nvPr>
            <p:ph sz="quarter" idx="1"/>
          </p:nvPr>
        </p:nvSpPr>
        <p:spPr/>
        <p:txBody>
          <a:bodyPr/>
          <a:lstStyle/>
          <a:p>
            <a:r>
              <a:rPr lang="ko-KR" altLang="en-US" dirty="0"/>
              <a:t>자주 발생하는 예외</a:t>
            </a:r>
          </a:p>
        </p:txBody>
      </p:sp>
      <p:sp>
        <p:nvSpPr>
          <p:cNvPr id="5" name="슬라이드 번호 개체 틀 4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43</a:t>
            </a:fld>
            <a:endParaRPr lang="ko-KR" altLang="en-US"/>
          </a:p>
        </p:txBody>
      </p:sp>
      <p:sp>
        <p:nvSpPr>
          <p:cNvPr id="71681" name="Rectangle 1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pic>
        <p:nvPicPr>
          <p:cNvPr id="8" name="그림 7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971600" y="1988840"/>
            <a:ext cx="7288530" cy="427482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4794966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467544" y="228600"/>
            <a:ext cx="8298504" cy="700070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예제 </a:t>
            </a:r>
            <a:r>
              <a:rPr lang="en-US" altLang="ko-KR" sz="2400" dirty="0" smtClean="0"/>
              <a:t>3-15 : </a:t>
            </a:r>
            <a:r>
              <a:rPr lang="en-US" altLang="ko-KR" sz="2400" dirty="0"/>
              <a:t>0</a:t>
            </a:r>
            <a:r>
              <a:rPr lang="ko-KR" altLang="en-US" sz="2400" dirty="0"/>
              <a:t>으로 나눌 때 발생하는 </a:t>
            </a:r>
            <a:r>
              <a:rPr lang="en-US" altLang="ko-KR" sz="2400" dirty="0" err="1"/>
              <a:t>ArithmeticException</a:t>
            </a:r>
            <a:r>
              <a:rPr lang="en-US" altLang="ko-KR" sz="2400" dirty="0"/>
              <a:t> </a:t>
            </a:r>
            <a:r>
              <a:rPr lang="ko-KR" altLang="en-US" sz="2400" dirty="0"/>
              <a:t>예외 </a:t>
            </a:r>
            <a:r>
              <a:rPr lang="ko-KR" altLang="en-US" sz="2400" dirty="0" smtClean="0"/>
              <a:t>처리</a:t>
            </a:r>
            <a:endParaRPr lang="ko-KR" alt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611561" y="1772816"/>
            <a:ext cx="7174659" cy="3816429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sz="1100" dirty="0"/>
              <a:t>import </a:t>
            </a:r>
            <a:r>
              <a:rPr lang="en-US" altLang="ko-KR" sz="1100" dirty="0" err="1"/>
              <a:t>java.util.Scanner</a:t>
            </a:r>
            <a:r>
              <a:rPr lang="en-US" altLang="ko-KR" sz="1100" dirty="0" smtClean="0"/>
              <a:t>;</a:t>
            </a:r>
          </a:p>
          <a:p>
            <a:endParaRPr lang="en-US" altLang="ko-KR" sz="1100" dirty="0"/>
          </a:p>
          <a:p>
            <a:r>
              <a:rPr lang="en-US" altLang="ko-KR" sz="1100" dirty="0"/>
              <a:t>public class </a:t>
            </a:r>
            <a:r>
              <a:rPr lang="en-US" altLang="ko-KR" sz="1100" dirty="0" err="1"/>
              <a:t>DevideByZeroHandling</a:t>
            </a:r>
            <a:r>
              <a:rPr lang="en-US" altLang="ko-KR" sz="1100" dirty="0"/>
              <a:t> {</a:t>
            </a:r>
          </a:p>
          <a:p>
            <a:r>
              <a:rPr lang="en-US" altLang="ko-KR" sz="1100" dirty="0"/>
              <a:t>	public static void main(String[] </a:t>
            </a:r>
            <a:r>
              <a:rPr lang="en-US" altLang="ko-KR" sz="1100" dirty="0" err="1"/>
              <a:t>args</a:t>
            </a:r>
            <a:r>
              <a:rPr lang="en-US" altLang="ko-KR" sz="1100" dirty="0"/>
              <a:t>) {</a:t>
            </a:r>
          </a:p>
          <a:p>
            <a:r>
              <a:rPr lang="en-US" altLang="ko-KR" sz="1100" dirty="0"/>
              <a:t>		Scanner </a:t>
            </a:r>
            <a:r>
              <a:rPr lang="en-US" altLang="ko-KR" sz="1100" dirty="0" err="1"/>
              <a:t>scanner</a:t>
            </a:r>
            <a:r>
              <a:rPr lang="en-US" altLang="ko-KR" sz="1100" dirty="0"/>
              <a:t> = new Scanner(System.in);</a:t>
            </a:r>
          </a:p>
          <a:p>
            <a:r>
              <a:rPr lang="ko-KR" altLang="en-US" sz="1100" dirty="0"/>
              <a:t>	</a:t>
            </a:r>
          </a:p>
          <a:p>
            <a:r>
              <a:rPr lang="ko-KR" altLang="en-US" sz="1100" dirty="0"/>
              <a:t>		</a:t>
            </a:r>
            <a:r>
              <a:rPr lang="en-US" altLang="ko-KR" sz="1100" dirty="0"/>
              <a:t>while(true) {</a:t>
            </a:r>
          </a:p>
          <a:p>
            <a:r>
              <a:rPr lang="en-US" altLang="ko-KR" sz="1100" dirty="0"/>
              <a:t>			</a:t>
            </a:r>
            <a:r>
              <a:rPr lang="en-US" altLang="ko-KR" sz="1100" dirty="0" err="1"/>
              <a:t>System.out.print</a:t>
            </a:r>
            <a:r>
              <a:rPr lang="en-US" altLang="ko-KR" sz="1100" dirty="0"/>
              <a:t>("</a:t>
            </a:r>
            <a:r>
              <a:rPr lang="ko-KR" altLang="en-US" sz="1100" dirty="0"/>
              <a:t>나뉨수를 입력하시오</a:t>
            </a:r>
            <a:r>
              <a:rPr lang="en-US" altLang="ko-KR" sz="1100" dirty="0"/>
              <a:t>:"); </a:t>
            </a:r>
            <a:endParaRPr lang="ko-KR" altLang="en-US" sz="1100" dirty="0"/>
          </a:p>
          <a:p>
            <a:r>
              <a:rPr lang="ko-KR" altLang="en-US" sz="1100" dirty="0"/>
              <a:t>			</a:t>
            </a:r>
            <a:r>
              <a:rPr lang="en-US" altLang="ko-KR" sz="1100" dirty="0" err="1" smtClean="0"/>
              <a:t>int</a:t>
            </a:r>
            <a:r>
              <a:rPr lang="en-US" altLang="ko-KR" sz="1100" dirty="0" smtClean="0"/>
              <a:t> dividend </a:t>
            </a:r>
            <a:r>
              <a:rPr lang="en-US" altLang="ko-KR" sz="1100" dirty="0"/>
              <a:t>= </a:t>
            </a:r>
            <a:r>
              <a:rPr lang="en-US" altLang="ko-KR" sz="1100" dirty="0" err="1"/>
              <a:t>scanner.nextInt</a:t>
            </a:r>
            <a:r>
              <a:rPr lang="en-US" altLang="ko-KR" sz="1100" dirty="0"/>
              <a:t>(); // </a:t>
            </a:r>
            <a:r>
              <a:rPr lang="ko-KR" altLang="en-US" sz="1100" dirty="0"/>
              <a:t>나뉨수 입력</a:t>
            </a:r>
          </a:p>
          <a:p>
            <a:r>
              <a:rPr lang="ko-KR" altLang="en-US" sz="1100" dirty="0"/>
              <a:t>			</a:t>
            </a:r>
            <a:r>
              <a:rPr lang="en-US" altLang="ko-KR" sz="1100" dirty="0" err="1"/>
              <a:t>System.out.print</a:t>
            </a:r>
            <a:r>
              <a:rPr lang="en-US" altLang="ko-KR" sz="1100" dirty="0"/>
              <a:t>("</a:t>
            </a:r>
            <a:r>
              <a:rPr lang="ko-KR" altLang="en-US" sz="1100" dirty="0"/>
              <a:t>나눗수를 입력하시오</a:t>
            </a:r>
            <a:r>
              <a:rPr lang="en-US" altLang="ko-KR" sz="1100" dirty="0"/>
              <a:t>:"); </a:t>
            </a:r>
            <a:endParaRPr lang="ko-KR" altLang="en-US" sz="1100" dirty="0"/>
          </a:p>
          <a:p>
            <a:r>
              <a:rPr lang="ko-KR" altLang="en-US" sz="1100" dirty="0"/>
              <a:t>			</a:t>
            </a:r>
            <a:r>
              <a:rPr lang="en-US" altLang="ko-KR" sz="1100" dirty="0" err="1" smtClean="0"/>
              <a:t>int</a:t>
            </a:r>
            <a:r>
              <a:rPr lang="en-US" altLang="ko-KR" sz="1100" dirty="0" smtClean="0"/>
              <a:t> divisor </a:t>
            </a:r>
            <a:r>
              <a:rPr lang="en-US" altLang="ko-KR" sz="1100" dirty="0"/>
              <a:t>= </a:t>
            </a:r>
            <a:r>
              <a:rPr lang="en-US" altLang="ko-KR" sz="1100" dirty="0" err="1"/>
              <a:t>scanner.nextInt</a:t>
            </a:r>
            <a:r>
              <a:rPr lang="en-US" altLang="ko-KR" sz="1100" dirty="0"/>
              <a:t>(); // </a:t>
            </a:r>
            <a:r>
              <a:rPr lang="ko-KR" altLang="en-US" sz="1100" dirty="0"/>
              <a:t>나눗수 입력</a:t>
            </a:r>
          </a:p>
          <a:p>
            <a:r>
              <a:rPr lang="ko-KR" altLang="en-US" sz="1100" dirty="0"/>
              <a:t>			</a:t>
            </a:r>
            <a:r>
              <a:rPr lang="en-US" altLang="ko-KR" sz="1100" b="1" dirty="0"/>
              <a:t>try {</a:t>
            </a:r>
          </a:p>
          <a:p>
            <a:r>
              <a:rPr lang="en-US" altLang="ko-KR" sz="1100" dirty="0"/>
              <a:t>				</a:t>
            </a:r>
            <a:r>
              <a:rPr lang="en-US" altLang="ko-KR" sz="1100" dirty="0" err="1"/>
              <a:t>System.out.println</a:t>
            </a:r>
            <a:r>
              <a:rPr lang="en-US" altLang="ko-KR" sz="1100" dirty="0"/>
              <a:t>(dividend + "</a:t>
            </a:r>
            <a:r>
              <a:rPr lang="ko-KR" altLang="en-US" sz="1100" dirty="0"/>
              <a:t>를 </a:t>
            </a:r>
            <a:r>
              <a:rPr lang="en-US" altLang="ko-KR" sz="1100" dirty="0"/>
              <a:t>"+ divisor + "</a:t>
            </a:r>
            <a:r>
              <a:rPr lang="ko-KR" altLang="en-US" sz="1100" dirty="0"/>
              <a:t>로 나누면 몫은 </a:t>
            </a:r>
            <a:r>
              <a:rPr lang="en-US" altLang="ko-KR" sz="1100" dirty="0" smtClean="0"/>
              <a:t>“ + </a:t>
            </a:r>
            <a:r>
              <a:rPr lang="en-US" altLang="ko-KR" sz="1100" b="1" dirty="0"/>
              <a:t>dividend/divisor</a:t>
            </a:r>
            <a:r>
              <a:rPr lang="en-US" altLang="ko-KR" sz="1100" dirty="0"/>
              <a:t> + "</a:t>
            </a:r>
            <a:r>
              <a:rPr lang="ko-KR" altLang="en-US" sz="1100" dirty="0"/>
              <a:t>입니다</a:t>
            </a:r>
            <a:r>
              <a:rPr lang="en-US" altLang="ko-KR" sz="1100" dirty="0"/>
              <a:t>.");</a:t>
            </a:r>
            <a:endParaRPr lang="ko-KR" altLang="en-US" sz="1100" dirty="0"/>
          </a:p>
          <a:p>
            <a:r>
              <a:rPr lang="ko-KR" altLang="en-US" sz="1100" dirty="0"/>
              <a:t>				</a:t>
            </a:r>
            <a:r>
              <a:rPr lang="en-US" altLang="ko-KR" sz="1100" b="1" dirty="0"/>
              <a:t>break; </a:t>
            </a:r>
            <a:r>
              <a:rPr lang="en-US" altLang="ko-KR" sz="1100" dirty="0"/>
              <a:t>// </a:t>
            </a:r>
            <a:r>
              <a:rPr lang="ko-KR" altLang="en-US" sz="1100" dirty="0"/>
              <a:t>정상적인 나누기 완료 후 </a:t>
            </a:r>
            <a:r>
              <a:rPr lang="en-US" altLang="ko-KR" sz="1100" dirty="0"/>
              <a:t>while </a:t>
            </a:r>
            <a:r>
              <a:rPr lang="ko-KR" altLang="en-US" sz="1100" dirty="0"/>
              <a:t>벗어나기</a:t>
            </a:r>
          </a:p>
          <a:p>
            <a:r>
              <a:rPr lang="ko-KR" altLang="en-US" sz="1100" dirty="0"/>
              <a:t>			</a:t>
            </a:r>
            <a:r>
              <a:rPr lang="en-US" altLang="ko-KR" sz="1100" b="1" dirty="0"/>
              <a:t>}</a:t>
            </a:r>
            <a:endParaRPr lang="ko-KR" altLang="en-US" sz="1100" b="1" dirty="0"/>
          </a:p>
          <a:p>
            <a:r>
              <a:rPr lang="ko-KR" altLang="en-US" sz="1100" b="1" dirty="0"/>
              <a:t>			</a:t>
            </a:r>
            <a:r>
              <a:rPr lang="en-US" altLang="ko-KR" sz="1100" b="1" dirty="0"/>
              <a:t>catch(</a:t>
            </a:r>
            <a:r>
              <a:rPr lang="en-US" altLang="ko-KR" sz="1100" b="1" dirty="0" err="1"/>
              <a:t>ArithmeticException</a:t>
            </a:r>
            <a:r>
              <a:rPr lang="en-US" altLang="ko-KR" sz="1100" b="1" dirty="0"/>
              <a:t> e) { </a:t>
            </a:r>
            <a:r>
              <a:rPr lang="en-US" altLang="ko-KR" sz="1100" dirty="0"/>
              <a:t>// </a:t>
            </a:r>
            <a:r>
              <a:rPr lang="en-US" altLang="ko-KR" sz="1100" dirty="0" err="1"/>
              <a:t>ArithmeticException</a:t>
            </a:r>
            <a:r>
              <a:rPr lang="en-US" altLang="ko-KR" sz="1100" dirty="0"/>
              <a:t> </a:t>
            </a:r>
            <a:r>
              <a:rPr lang="ko-KR" altLang="en-US" sz="1100" dirty="0"/>
              <a:t>예외 처리 코드</a:t>
            </a:r>
          </a:p>
          <a:p>
            <a:r>
              <a:rPr lang="ko-KR" altLang="en-US" sz="1100" dirty="0"/>
              <a:t>				</a:t>
            </a:r>
            <a:r>
              <a:rPr lang="en-US" altLang="ko-KR" sz="1100" b="1" dirty="0" err="1"/>
              <a:t>System.out.println</a:t>
            </a:r>
            <a:r>
              <a:rPr lang="en-US" altLang="ko-KR" sz="1100" b="1" dirty="0"/>
              <a:t>("0</a:t>
            </a:r>
            <a:r>
              <a:rPr lang="ko-KR" altLang="en-US" sz="1100" b="1" dirty="0"/>
              <a:t>으로 나눌 수 없습니다</a:t>
            </a:r>
            <a:r>
              <a:rPr lang="en-US" altLang="ko-KR" sz="1100" b="1" dirty="0"/>
              <a:t>! </a:t>
            </a:r>
            <a:r>
              <a:rPr lang="ko-KR" altLang="en-US" sz="1100" b="1" dirty="0"/>
              <a:t>다시 입력하세요</a:t>
            </a:r>
            <a:r>
              <a:rPr lang="en-US" altLang="ko-KR" sz="1100" b="1" dirty="0"/>
              <a:t>");</a:t>
            </a:r>
            <a:endParaRPr lang="ko-KR" altLang="en-US" sz="1100" b="1" dirty="0"/>
          </a:p>
          <a:p>
            <a:r>
              <a:rPr lang="ko-KR" altLang="en-US" sz="1100" dirty="0"/>
              <a:t>			</a:t>
            </a:r>
            <a:r>
              <a:rPr lang="en-US" altLang="ko-KR" sz="1100" b="1" dirty="0"/>
              <a:t>}</a:t>
            </a:r>
            <a:endParaRPr lang="ko-KR" altLang="en-US" sz="1100" b="1" dirty="0"/>
          </a:p>
          <a:p>
            <a:r>
              <a:rPr lang="ko-KR" altLang="en-US" sz="1100" dirty="0"/>
              <a:t>		</a:t>
            </a:r>
            <a:r>
              <a:rPr lang="en-US" altLang="ko-KR" sz="1100" dirty="0"/>
              <a:t>}</a:t>
            </a:r>
            <a:endParaRPr lang="ko-KR" altLang="en-US" sz="1100" dirty="0"/>
          </a:p>
          <a:p>
            <a:r>
              <a:rPr lang="ko-KR" altLang="en-US" sz="1100" dirty="0"/>
              <a:t>		</a:t>
            </a:r>
            <a:r>
              <a:rPr lang="en-US" altLang="ko-KR" sz="1100" dirty="0" err="1"/>
              <a:t>scanner.close</a:t>
            </a:r>
            <a:r>
              <a:rPr lang="en-US" altLang="ko-KR" sz="1100" dirty="0" smtClean="0"/>
              <a:t>();</a:t>
            </a:r>
            <a:endParaRPr lang="ko-KR" altLang="en-US" sz="1100" dirty="0"/>
          </a:p>
          <a:p>
            <a:r>
              <a:rPr lang="ko-KR" altLang="en-US" sz="1100" dirty="0"/>
              <a:t>	</a:t>
            </a:r>
            <a:r>
              <a:rPr lang="en-US" altLang="ko-KR" sz="1100" dirty="0"/>
              <a:t>}</a:t>
            </a:r>
            <a:endParaRPr lang="ko-KR" altLang="en-US" sz="1100" dirty="0"/>
          </a:p>
          <a:p>
            <a:r>
              <a:rPr lang="en-US" altLang="ko-KR" sz="1100" dirty="0"/>
              <a:t>}</a:t>
            </a:r>
            <a:endParaRPr lang="ko-KR" altLang="en-US" sz="1100" dirty="0"/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1" name="TextBox 10"/>
          <p:cNvSpPr txBox="1"/>
          <p:nvPr/>
        </p:nvSpPr>
        <p:spPr>
          <a:xfrm>
            <a:off x="571472" y="1268760"/>
            <a:ext cx="8393016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fontAlgn="base"/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try-catch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블록을 이용하여 예제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3-14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수정하여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,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정수를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0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으로 나누는 경우에 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"0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으로 나눌 수 없습니다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!"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를 출력하고 다시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 받는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프로그램을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5" name="TextBox 4"/>
          <p:cNvSpPr txBox="1"/>
          <p:nvPr/>
        </p:nvSpPr>
        <p:spPr>
          <a:xfrm>
            <a:off x="611560" y="5647703"/>
            <a:ext cx="7174659" cy="1061829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050" dirty="0"/>
              <a:t>나뉨수를 입력하시오</a:t>
            </a:r>
            <a:r>
              <a:rPr lang="en-US" altLang="ko-KR" sz="1050" dirty="0"/>
              <a:t>:</a:t>
            </a:r>
            <a:r>
              <a:rPr lang="en-US" altLang="ko-KR" sz="1050" dirty="0">
                <a:solidFill>
                  <a:srgbClr val="00B050"/>
                </a:solidFill>
              </a:rPr>
              <a:t>100</a:t>
            </a:r>
          </a:p>
          <a:p>
            <a:r>
              <a:rPr lang="ko-KR" altLang="en-US" sz="1050" dirty="0"/>
              <a:t>나눗수를 입력하시오</a:t>
            </a:r>
            <a:r>
              <a:rPr lang="en-US" altLang="ko-KR" sz="1050" dirty="0"/>
              <a:t>:</a:t>
            </a:r>
            <a:r>
              <a:rPr lang="en-US" altLang="ko-KR" sz="1050" dirty="0">
                <a:solidFill>
                  <a:srgbClr val="00B050"/>
                </a:solidFill>
              </a:rPr>
              <a:t>0</a:t>
            </a:r>
          </a:p>
          <a:p>
            <a:r>
              <a:rPr lang="en-US" altLang="ko-KR" sz="1050" b="1" dirty="0"/>
              <a:t>0</a:t>
            </a:r>
            <a:r>
              <a:rPr lang="ko-KR" altLang="en-US" sz="1050" b="1" dirty="0"/>
              <a:t>으로 나눌 수 없습니다</a:t>
            </a:r>
            <a:r>
              <a:rPr lang="en-US" altLang="ko-KR" sz="1050" b="1" dirty="0"/>
              <a:t>! </a:t>
            </a:r>
            <a:r>
              <a:rPr lang="ko-KR" altLang="en-US" sz="1050" b="1" dirty="0"/>
              <a:t>다시 입력하세요</a:t>
            </a:r>
          </a:p>
          <a:p>
            <a:r>
              <a:rPr lang="ko-KR" altLang="en-US" sz="1050" dirty="0"/>
              <a:t>나뉨수를 입력하시오</a:t>
            </a:r>
            <a:r>
              <a:rPr lang="en-US" altLang="ko-KR" sz="1050" dirty="0"/>
              <a:t>:</a:t>
            </a:r>
            <a:r>
              <a:rPr lang="en-US" altLang="ko-KR" sz="1050" dirty="0">
                <a:solidFill>
                  <a:srgbClr val="00B050"/>
                </a:solidFill>
              </a:rPr>
              <a:t>100</a:t>
            </a:r>
          </a:p>
          <a:p>
            <a:r>
              <a:rPr lang="ko-KR" altLang="en-US" sz="1050" dirty="0"/>
              <a:t>나눗수를 입력하시오</a:t>
            </a:r>
            <a:r>
              <a:rPr lang="en-US" altLang="ko-KR" sz="1050" dirty="0"/>
              <a:t>:</a:t>
            </a:r>
            <a:r>
              <a:rPr lang="en-US" altLang="ko-KR" sz="1050" dirty="0">
                <a:solidFill>
                  <a:srgbClr val="00B050"/>
                </a:solidFill>
              </a:rPr>
              <a:t>5</a:t>
            </a:r>
          </a:p>
          <a:p>
            <a:r>
              <a:rPr lang="en-US" altLang="ko-KR" sz="1050" dirty="0"/>
              <a:t>100</a:t>
            </a:r>
            <a:r>
              <a:rPr lang="ko-KR" altLang="en-US" sz="1050" dirty="0"/>
              <a:t>를 </a:t>
            </a:r>
            <a:r>
              <a:rPr lang="en-US" altLang="ko-KR" sz="1050" dirty="0"/>
              <a:t>5</a:t>
            </a:r>
            <a:r>
              <a:rPr lang="ko-KR" altLang="en-US" sz="1050" dirty="0"/>
              <a:t>로 나누면 몫은 </a:t>
            </a:r>
            <a:r>
              <a:rPr lang="en-US" altLang="ko-KR" sz="1050" dirty="0"/>
              <a:t>20</a:t>
            </a:r>
            <a:r>
              <a:rPr lang="ko-KR" altLang="en-US" sz="1050" dirty="0"/>
              <a:t>입니다</a:t>
            </a:r>
            <a:r>
              <a:rPr lang="en-US" altLang="ko-KR" sz="1050" dirty="0"/>
              <a:t>.</a:t>
            </a:r>
            <a:endParaRPr lang="ko-KR" altLang="en-US" sz="105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44</a:t>
            </a:fld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6445451" y="4149080"/>
            <a:ext cx="1368152" cy="324036"/>
          </a:xfrm>
          <a:prstGeom prst="wedgeRoundRectCallout">
            <a:avLst>
              <a:gd name="adj1" fmla="val -57675"/>
              <a:gd name="adj2" fmla="val -101190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 smtClean="0">
                <a:solidFill>
                  <a:schemeClr val="tx1"/>
                </a:solidFill>
              </a:rPr>
              <a:t>ArithmeticException</a:t>
            </a:r>
            <a:r>
              <a:rPr lang="ko-KR" altLang="en-US" sz="1000" dirty="0" smtClean="0">
                <a:solidFill>
                  <a:schemeClr val="tx1"/>
                </a:solidFill>
              </a:rPr>
              <a:t> 예외 발생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346778008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rmAutofit/>
          </a:bodyPr>
          <a:lstStyle/>
          <a:p>
            <a:r>
              <a:rPr lang="ko-KR" altLang="en-US" dirty="0" smtClean="0"/>
              <a:t>예제 </a:t>
            </a:r>
            <a:r>
              <a:rPr lang="en-US" altLang="ko-KR" dirty="0" smtClean="0"/>
              <a:t>3-16 : </a:t>
            </a:r>
            <a:r>
              <a:rPr lang="ko-KR" altLang="en-US" dirty="0"/>
              <a:t>범위를 벗어난 배열의 접근</a:t>
            </a:r>
          </a:p>
        </p:txBody>
      </p:sp>
      <p:sp>
        <p:nvSpPr>
          <p:cNvPr id="4" name="TextBox 3"/>
          <p:cNvSpPr txBox="1"/>
          <p:nvPr/>
        </p:nvSpPr>
        <p:spPr>
          <a:xfrm>
            <a:off x="643480" y="1915091"/>
            <a:ext cx="5800728" cy="3323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400" dirty="0"/>
              <a:t>public class </a:t>
            </a:r>
            <a:r>
              <a:rPr lang="en-US" altLang="ko-KR" sz="1400" dirty="0" err="1"/>
              <a:t>ArrayException</a:t>
            </a:r>
            <a:r>
              <a:rPr lang="en-US" altLang="ko-KR" sz="1400" dirty="0"/>
              <a:t> {</a:t>
            </a:r>
          </a:p>
          <a:p>
            <a:pPr defTabSz="180000"/>
            <a:r>
              <a:rPr lang="en-US" altLang="ko-KR" sz="1400" dirty="0"/>
              <a:t>	public static void main (String[] </a:t>
            </a:r>
            <a:r>
              <a:rPr lang="en-US" altLang="ko-KR" sz="1400" dirty="0" err="1"/>
              <a:t>args</a:t>
            </a:r>
            <a:r>
              <a:rPr lang="en-US" altLang="ko-KR" sz="1400" dirty="0"/>
              <a:t>) </a:t>
            </a:r>
            <a:r>
              <a:rPr lang="en-US" altLang="ko-KR" sz="1400" dirty="0" smtClean="0"/>
              <a:t>{</a:t>
            </a:r>
            <a:endParaRPr lang="en-US" altLang="ko-KR" sz="1400" dirty="0"/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[] </a:t>
            </a:r>
            <a:r>
              <a:rPr lang="en-US" altLang="ko-KR" sz="1400" dirty="0" err="1"/>
              <a:t>intArray</a:t>
            </a:r>
            <a:r>
              <a:rPr lang="en-US" altLang="ko-KR" sz="1400" dirty="0"/>
              <a:t> = new 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[5];</a:t>
            </a:r>
          </a:p>
          <a:p>
            <a:pPr defTabSz="180000"/>
            <a:r>
              <a:rPr lang="en-US" altLang="ko-KR" sz="1400" dirty="0"/>
              <a:t>		</a:t>
            </a:r>
            <a:r>
              <a:rPr lang="en-US" altLang="ko-KR" sz="1400" dirty="0" err="1"/>
              <a:t>intArray</a:t>
            </a:r>
            <a:r>
              <a:rPr lang="en-US" altLang="ko-KR" sz="1400" dirty="0"/>
              <a:t>[0] = 0;</a:t>
            </a:r>
          </a:p>
          <a:p>
            <a:pPr defTabSz="180000"/>
            <a:r>
              <a:rPr lang="en-US" altLang="ko-KR" sz="1400" dirty="0"/>
              <a:t>		try {</a:t>
            </a:r>
          </a:p>
          <a:p>
            <a:pPr defTabSz="180000"/>
            <a:r>
              <a:rPr lang="en-US" altLang="ko-KR" sz="1400" dirty="0"/>
              <a:t>			for (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=0</a:t>
            </a:r>
            <a:r>
              <a:rPr lang="en-US" altLang="ko-KR" sz="1400" dirty="0"/>
              <a:t>;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&lt;5</a:t>
            </a:r>
            <a:r>
              <a:rPr lang="en-US" altLang="ko-KR" sz="1400" dirty="0"/>
              <a:t>; i++) {</a:t>
            </a:r>
          </a:p>
          <a:p>
            <a:pPr defTabSz="180000"/>
            <a:r>
              <a:rPr lang="en-US" altLang="ko-KR" sz="1400" dirty="0"/>
              <a:t>				</a:t>
            </a:r>
            <a:r>
              <a:rPr lang="en-US" altLang="ko-KR" sz="1400" b="1" dirty="0" err="1"/>
              <a:t>intArray</a:t>
            </a:r>
            <a:r>
              <a:rPr lang="en-US" altLang="ko-KR" sz="1400" b="1" dirty="0"/>
              <a:t>[i+1] </a:t>
            </a:r>
            <a:r>
              <a:rPr lang="en-US" altLang="ko-KR" sz="1400" dirty="0"/>
              <a:t>= i+1 + </a:t>
            </a:r>
            <a:r>
              <a:rPr lang="en-US" altLang="ko-KR" sz="1400" dirty="0" err="1"/>
              <a:t>intArray</a:t>
            </a:r>
            <a:r>
              <a:rPr lang="en-US" altLang="ko-KR" sz="1400" dirty="0"/>
              <a:t>[i];</a:t>
            </a:r>
          </a:p>
          <a:p>
            <a:pPr defTabSz="180000"/>
            <a:r>
              <a:rPr lang="en-US" altLang="ko-KR" sz="1400" dirty="0"/>
              <a:t>				</a:t>
            </a:r>
            <a:r>
              <a:rPr lang="en-US" altLang="ko-KR" sz="1400" dirty="0" err="1"/>
              <a:t>System.out.println</a:t>
            </a:r>
            <a:r>
              <a:rPr lang="en-US" altLang="ko-KR" sz="1400" dirty="0"/>
              <a:t>("</a:t>
            </a:r>
            <a:r>
              <a:rPr lang="en-US" altLang="ko-KR" sz="1400" dirty="0" err="1"/>
              <a:t>intArray</a:t>
            </a:r>
            <a:r>
              <a:rPr lang="en-US" altLang="ko-KR" sz="1400" dirty="0"/>
              <a:t>["+i+"]"+"="+</a:t>
            </a:r>
            <a:r>
              <a:rPr lang="en-US" altLang="ko-KR" sz="1400" dirty="0" err="1"/>
              <a:t>intArray</a:t>
            </a:r>
            <a:r>
              <a:rPr lang="en-US" altLang="ko-KR" sz="1400" dirty="0"/>
              <a:t>[i]);</a:t>
            </a:r>
          </a:p>
          <a:p>
            <a:pPr defTabSz="180000"/>
            <a:r>
              <a:rPr lang="en-US" altLang="ko-KR" sz="1400" dirty="0"/>
              <a:t>			}</a:t>
            </a:r>
          </a:p>
          <a:p>
            <a:pPr defTabSz="180000"/>
            <a:r>
              <a:rPr lang="en-US" altLang="ko-KR" sz="1400" dirty="0"/>
              <a:t>		}</a:t>
            </a:r>
          </a:p>
          <a:p>
            <a:pPr defTabSz="180000"/>
            <a:r>
              <a:rPr lang="en-US" altLang="ko-KR" sz="1400" dirty="0"/>
              <a:t>		catch (</a:t>
            </a:r>
            <a:r>
              <a:rPr lang="en-US" altLang="ko-KR" sz="1400" b="1" dirty="0" err="1"/>
              <a:t>ArrayIndexOutOfBoundsException</a:t>
            </a:r>
            <a:r>
              <a:rPr lang="en-US" altLang="ko-KR" sz="1400" b="1" dirty="0"/>
              <a:t> </a:t>
            </a:r>
            <a:r>
              <a:rPr lang="en-US" altLang="ko-KR" sz="1400" dirty="0"/>
              <a:t>e) {</a:t>
            </a:r>
          </a:p>
          <a:p>
            <a:pPr defTabSz="180000"/>
            <a:r>
              <a:rPr lang="en-US" altLang="ko-KR" sz="1400" dirty="0"/>
              <a:t>			</a:t>
            </a:r>
            <a:r>
              <a:rPr lang="en-US" altLang="ko-KR" sz="1400" dirty="0" err="1"/>
              <a:t>System.out.println</a:t>
            </a:r>
            <a:r>
              <a:rPr lang="en-US" altLang="ko-KR" sz="1400" dirty="0"/>
              <a:t>("</a:t>
            </a:r>
            <a:r>
              <a:rPr lang="ko-KR" altLang="en-US" sz="1400" dirty="0"/>
              <a:t>배열의 인덱스가 범위를 벗어났습니다</a:t>
            </a:r>
            <a:r>
              <a:rPr lang="en-US" altLang="ko-KR" sz="1400" dirty="0"/>
              <a:t>.");</a:t>
            </a:r>
          </a:p>
          <a:p>
            <a:pPr defTabSz="180000"/>
            <a:r>
              <a:rPr lang="en-US" altLang="ko-KR" sz="1400" dirty="0"/>
              <a:t>		}</a:t>
            </a:r>
          </a:p>
          <a:p>
            <a:pPr defTabSz="180000"/>
            <a:r>
              <a:rPr lang="en-US" altLang="ko-KR" sz="1400" dirty="0"/>
              <a:t>	}</a:t>
            </a:r>
          </a:p>
          <a:p>
            <a:pPr defTabSz="180000"/>
            <a:r>
              <a:rPr lang="en-US" altLang="ko-KR" sz="1400" dirty="0"/>
              <a:t>}</a:t>
            </a:r>
          </a:p>
        </p:txBody>
      </p:sp>
      <p:sp>
        <p:nvSpPr>
          <p:cNvPr id="18434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  <a:effectLst/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18" name="TextBox 17"/>
          <p:cNvSpPr txBox="1"/>
          <p:nvPr/>
        </p:nvSpPr>
        <p:spPr>
          <a:xfrm>
            <a:off x="571472" y="1321604"/>
            <a:ext cx="8321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배열의 인덱스가 범위를 벗어날 때 발생하는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ArrayIndexOutOfBoundsException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처리하는 프로그램을 작성하시오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5" name="Rectangle 4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7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8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9" name="TextBox 8"/>
          <p:cNvSpPr txBox="1"/>
          <p:nvPr/>
        </p:nvSpPr>
        <p:spPr>
          <a:xfrm>
            <a:off x="643480" y="5373216"/>
            <a:ext cx="5800728" cy="1169551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en-US" altLang="ko-KR" sz="1400" dirty="0" err="1"/>
              <a:t>intArray</a:t>
            </a:r>
            <a:r>
              <a:rPr lang="en-US" altLang="ko-KR" sz="1400" dirty="0"/>
              <a:t>[0]=0</a:t>
            </a:r>
          </a:p>
          <a:p>
            <a:r>
              <a:rPr lang="en-US" altLang="ko-KR" sz="1400" dirty="0" err="1"/>
              <a:t>intArray</a:t>
            </a:r>
            <a:r>
              <a:rPr lang="en-US" altLang="ko-KR" sz="1400" dirty="0"/>
              <a:t>[1]=1</a:t>
            </a:r>
          </a:p>
          <a:p>
            <a:r>
              <a:rPr lang="en-US" altLang="ko-KR" sz="1400" dirty="0" err="1"/>
              <a:t>intArray</a:t>
            </a:r>
            <a:r>
              <a:rPr lang="en-US" altLang="ko-KR" sz="1400" dirty="0"/>
              <a:t>[2]=3</a:t>
            </a:r>
          </a:p>
          <a:p>
            <a:r>
              <a:rPr lang="en-US" altLang="ko-KR" sz="1400" dirty="0" err="1"/>
              <a:t>intArray</a:t>
            </a:r>
            <a:r>
              <a:rPr lang="en-US" altLang="ko-KR" sz="1400" dirty="0"/>
              <a:t>[3]=6</a:t>
            </a:r>
          </a:p>
          <a:p>
            <a:r>
              <a:rPr lang="ko-KR" altLang="en-US" sz="1400" dirty="0"/>
              <a:t>배열의 인덱스가 범위를 벗어났습니다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12" name="슬라이드 번호 개체 틀 11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45</a:t>
            </a:fld>
            <a:endParaRPr lang="ko-KR" altLang="en-US"/>
          </a:p>
        </p:txBody>
      </p:sp>
      <p:sp>
        <p:nvSpPr>
          <p:cNvPr id="13" name="모서리가 둥근 사각형 설명선 12"/>
          <p:cNvSpPr/>
          <p:nvPr/>
        </p:nvSpPr>
        <p:spPr>
          <a:xfrm>
            <a:off x="3707904" y="2564904"/>
            <a:ext cx="2232248" cy="504056"/>
          </a:xfrm>
          <a:prstGeom prst="wedgeRoundRectCallout">
            <a:avLst>
              <a:gd name="adj1" fmla="val -104081"/>
              <a:gd name="adj2" fmla="val 93306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err="1" smtClean="0">
                <a:solidFill>
                  <a:schemeClr val="tx1"/>
                </a:solidFill>
              </a:rPr>
              <a:t>i</a:t>
            </a:r>
            <a:r>
              <a:rPr lang="ko-KR" altLang="en-US" sz="1000" dirty="0" smtClean="0">
                <a:solidFill>
                  <a:schemeClr val="tx1"/>
                </a:solidFill>
              </a:rPr>
              <a:t>가 </a:t>
            </a:r>
            <a:r>
              <a:rPr lang="en-US" altLang="ko-KR" sz="1000" dirty="0" smtClean="0">
                <a:solidFill>
                  <a:schemeClr val="tx1"/>
                </a:solidFill>
              </a:rPr>
              <a:t>4</a:t>
            </a:r>
            <a:r>
              <a:rPr lang="ko-KR" altLang="en-US" sz="1000" dirty="0" smtClean="0">
                <a:solidFill>
                  <a:schemeClr val="tx1"/>
                </a:solidFill>
              </a:rPr>
              <a:t>일 때 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ArrayIndexOutOfBoundsException</a:t>
            </a:r>
            <a:r>
              <a:rPr lang="en-US" altLang="ko-KR" sz="1000" dirty="0" smtClean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예</a:t>
            </a:r>
            <a:r>
              <a:rPr lang="ko-KR" altLang="en-US" sz="1000" dirty="0" smtClean="0">
                <a:solidFill>
                  <a:schemeClr val="tx1"/>
                </a:solidFill>
              </a:rPr>
              <a:t>외 발생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414664544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>
          <a:xfrm>
            <a:off x="251520" y="228600"/>
            <a:ext cx="8784976" cy="680120"/>
          </a:xfrm>
        </p:spPr>
        <p:txBody>
          <a:bodyPr>
            <a:noAutofit/>
          </a:bodyPr>
          <a:lstStyle/>
          <a:p>
            <a:r>
              <a:rPr lang="ko-KR" altLang="en-US" sz="2400" dirty="0" smtClean="0"/>
              <a:t>예제 </a:t>
            </a:r>
            <a:r>
              <a:rPr lang="en-US" altLang="ko-KR" sz="2400" dirty="0" smtClean="0"/>
              <a:t>3-17</a:t>
            </a:r>
            <a:r>
              <a:rPr lang="ko-KR" altLang="en-US" sz="2400" dirty="0" smtClean="0"/>
              <a:t> </a:t>
            </a:r>
            <a:r>
              <a:rPr lang="en-US" altLang="ko-KR" sz="2400" dirty="0" smtClean="0"/>
              <a:t>: </a:t>
            </a:r>
            <a:r>
              <a:rPr lang="ko-KR" altLang="en-US" sz="2400" dirty="0" err="1" smtClean="0"/>
              <a:t>입력오류시발생하는</a:t>
            </a:r>
            <a:r>
              <a:rPr lang="ko-KR" altLang="en-US" sz="2400" dirty="0" smtClean="0"/>
              <a:t> 예외</a:t>
            </a:r>
            <a:r>
              <a:rPr lang="en-US" altLang="ko-KR" sz="2400" dirty="0" smtClean="0"/>
              <a:t>(</a:t>
            </a:r>
            <a:r>
              <a:rPr lang="en-US" altLang="ko-KR" sz="2400" dirty="0" err="1" smtClean="0"/>
              <a:t>InputMismatchException</a:t>
            </a:r>
            <a:r>
              <a:rPr lang="en-US" altLang="ko-KR" sz="2400" dirty="0"/>
              <a:t>)</a:t>
            </a:r>
            <a:endParaRPr lang="ko-KR" altLang="en-US" sz="2400" dirty="0"/>
          </a:p>
        </p:txBody>
      </p:sp>
      <p:sp>
        <p:nvSpPr>
          <p:cNvPr id="4" name="TextBox 3"/>
          <p:cNvSpPr txBox="1"/>
          <p:nvPr/>
        </p:nvSpPr>
        <p:spPr>
          <a:xfrm>
            <a:off x="395536" y="1888371"/>
            <a:ext cx="5760640" cy="4708981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/>
            <a:r>
              <a:rPr lang="en-US" altLang="ko-KR" sz="1200" dirty="0"/>
              <a:t>import </a:t>
            </a:r>
            <a:r>
              <a:rPr lang="en-US" altLang="ko-KR" sz="1200" dirty="0" err="1"/>
              <a:t>java.util.Scanner</a:t>
            </a:r>
            <a:r>
              <a:rPr lang="en-US" altLang="ko-KR" sz="1200" dirty="0"/>
              <a:t>;</a:t>
            </a:r>
          </a:p>
          <a:p>
            <a:pPr defTabSz="180000"/>
            <a:r>
              <a:rPr lang="en-US" altLang="ko-KR" sz="1200" b="1" dirty="0"/>
              <a:t>import </a:t>
            </a:r>
            <a:r>
              <a:rPr lang="en-US" altLang="ko-KR" sz="1200" b="1" dirty="0" err="1"/>
              <a:t>java.util.InputMismatchException</a:t>
            </a:r>
            <a:r>
              <a:rPr lang="en-US" altLang="ko-KR" sz="1200" b="1" dirty="0" smtClean="0"/>
              <a:t>;</a:t>
            </a:r>
          </a:p>
          <a:p>
            <a:pPr defTabSz="180000"/>
            <a:endParaRPr lang="en-US" altLang="ko-KR" sz="1200" dirty="0"/>
          </a:p>
          <a:p>
            <a:pPr defTabSz="180000"/>
            <a:r>
              <a:rPr lang="en-US" altLang="ko-KR" sz="1200" dirty="0" smtClean="0"/>
              <a:t>public </a:t>
            </a:r>
            <a:r>
              <a:rPr lang="en-US" altLang="ko-KR" sz="1200" dirty="0"/>
              <a:t>class </a:t>
            </a:r>
            <a:r>
              <a:rPr lang="en-US" altLang="ko-KR" sz="1200" dirty="0" err="1"/>
              <a:t>InputException</a:t>
            </a:r>
            <a:r>
              <a:rPr lang="en-US" altLang="ko-KR" sz="1200" dirty="0"/>
              <a:t> {</a:t>
            </a:r>
          </a:p>
          <a:p>
            <a:pPr defTabSz="180000"/>
            <a:r>
              <a:rPr lang="en-US" altLang="ko-KR" sz="1200" dirty="0" smtClean="0"/>
              <a:t>		public </a:t>
            </a:r>
            <a:r>
              <a:rPr lang="en-US" altLang="ko-KR" sz="1200" dirty="0"/>
              <a:t>static void main(String[] </a:t>
            </a:r>
            <a:r>
              <a:rPr lang="en-US" altLang="ko-KR" sz="1200" dirty="0" err="1"/>
              <a:t>args</a:t>
            </a:r>
            <a:r>
              <a:rPr lang="en-US" altLang="ko-KR" sz="1200" dirty="0"/>
              <a:t>) {</a:t>
            </a:r>
          </a:p>
          <a:p>
            <a:pPr defTabSz="180000"/>
            <a:r>
              <a:rPr lang="en-US" altLang="ko-KR" sz="1200" dirty="0" smtClean="0"/>
              <a:t>			Scanner </a:t>
            </a:r>
            <a:r>
              <a:rPr lang="en-US" altLang="ko-KR" sz="1200" dirty="0" err="1"/>
              <a:t>scanner</a:t>
            </a:r>
            <a:r>
              <a:rPr lang="en-US" altLang="ko-KR" sz="1200" dirty="0"/>
              <a:t> = new Scanner(System.in);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정수 </a:t>
            </a:r>
            <a:r>
              <a:rPr lang="en-US" altLang="ko-KR" sz="1200" dirty="0"/>
              <a:t>3</a:t>
            </a:r>
            <a:r>
              <a:rPr lang="ko-KR" altLang="en-US" sz="1200" dirty="0"/>
              <a:t>개를 입력하세요</a:t>
            </a:r>
            <a:r>
              <a:rPr lang="en-US" altLang="ko-KR" sz="1200" dirty="0"/>
              <a:t>");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/>
              <a:t>sum=0, n=0;</a:t>
            </a:r>
          </a:p>
          <a:p>
            <a:pPr defTabSz="180000"/>
            <a:r>
              <a:rPr lang="en-US" altLang="ko-KR" sz="1200" dirty="0" smtClean="0"/>
              <a:t>			for(</a:t>
            </a:r>
            <a:r>
              <a:rPr lang="en-US" altLang="ko-KR" sz="1200" dirty="0" err="1" smtClean="0"/>
              <a:t>int</a:t>
            </a:r>
            <a:r>
              <a:rPr lang="en-US" altLang="ko-KR" sz="1200" dirty="0" smtClean="0"/>
              <a:t>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=0;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&lt;3; </a:t>
            </a:r>
            <a:r>
              <a:rPr lang="en-US" altLang="ko-KR" sz="1200" dirty="0" err="1"/>
              <a:t>i</a:t>
            </a:r>
            <a:r>
              <a:rPr lang="en-US" altLang="ko-KR" sz="1200" dirty="0"/>
              <a:t>++) {</a:t>
            </a:r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dirty="0" err="1" smtClean="0"/>
              <a:t>System.out.print</a:t>
            </a:r>
            <a:r>
              <a:rPr lang="en-US" altLang="ko-KR" sz="1200" dirty="0" smtClean="0"/>
              <a:t>(</a:t>
            </a:r>
            <a:r>
              <a:rPr lang="en-US" altLang="ko-KR" sz="1200" dirty="0" err="1" smtClean="0"/>
              <a:t>i</a:t>
            </a:r>
            <a:r>
              <a:rPr lang="en-US" altLang="ko-KR" sz="1200" dirty="0"/>
              <a:t>+"&gt;&gt;");</a:t>
            </a:r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b="1" dirty="0" smtClean="0"/>
              <a:t>try </a:t>
            </a:r>
            <a:r>
              <a:rPr lang="en-US" altLang="ko-KR" sz="1200" b="1" dirty="0"/>
              <a:t>{</a:t>
            </a:r>
          </a:p>
          <a:p>
            <a:pPr defTabSz="180000"/>
            <a:r>
              <a:rPr lang="en-US" altLang="ko-KR" sz="1200" dirty="0" smtClean="0"/>
              <a:t>					</a:t>
            </a:r>
            <a:r>
              <a:rPr lang="en-US" altLang="ko-KR" sz="1200" b="1" dirty="0" smtClean="0"/>
              <a:t>n </a:t>
            </a:r>
            <a:r>
              <a:rPr lang="en-US" altLang="ko-KR" sz="1200" b="1" dirty="0"/>
              <a:t>= </a:t>
            </a:r>
            <a:r>
              <a:rPr lang="en-US" altLang="ko-KR" sz="1200" b="1" dirty="0" err="1"/>
              <a:t>scanner.nextInt</a:t>
            </a:r>
            <a:r>
              <a:rPr lang="en-US" altLang="ko-KR" sz="1200" b="1" dirty="0"/>
              <a:t>(); </a:t>
            </a:r>
            <a:r>
              <a:rPr lang="en-US" altLang="ko-KR" sz="1200" dirty="0"/>
              <a:t>// </a:t>
            </a:r>
            <a:r>
              <a:rPr lang="ko-KR" altLang="en-US" sz="1200" dirty="0"/>
              <a:t>정수 입력</a:t>
            </a:r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b="1" dirty="0" smtClean="0"/>
              <a:t>}</a:t>
            </a:r>
            <a:endParaRPr lang="en-US" altLang="ko-KR" sz="1200" b="1" dirty="0"/>
          </a:p>
          <a:p>
            <a:pPr defTabSz="180000"/>
            <a:r>
              <a:rPr lang="en-US" altLang="ko-KR" sz="1200" b="1" dirty="0" smtClean="0"/>
              <a:t>				catch(</a:t>
            </a:r>
            <a:r>
              <a:rPr lang="en-US" altLang="ko-KR" sz="1200" b="1" dirty="0" err="1" smtClean="0"/>
              <a:t>InputMismatchException</a:t>
            </a:r>
            <a:r>
              <a:rPr lang="en-US" altLang="ko-KR" sz="1200" b="1" dirty="0" smtClean="0"/>
              <a:t> </a:t>
            </a:r>
            <a:r>
              <a:rPr lang="en-US" altLang="ko-KR" sz="1200" b="1" dirty="0"/>
              <a:t>e) {</a:t>
            </a:r>
          </a:p>
          <a:p>
            <a:pPr defTabSz="180000"/>
            <a:r>
              <a:rPr lang="en-US" altLang="ko-KR" sz="1200" dirty="0" smtClean="0"/>
              <a:t>					</a:t>
            </a:r>
            <a:r>
              <a:rPr lang="en-US" altLang="ko-KR" sz="1200" b="1" dirty="0" err="1" smtClean="0"/>
              <a:t>System.out.println</a:t>
            </a:r>
            <a:r>
              <a:rPr lang="en-US" altLang="ko-KR" sz="1200" b="1" dirty="0"/>
              <a:t>("</a:t>
            </a:r>
            <a:r>
              <a:rPr lang="ko-KR" altLang="en-US" sz="1200" b="1" dirty="0"/>
              <a:t>정수가 아닙니다</a:t>
            </a:r>
            <a:r>
              <a:rPr lang="en-US" altLang="ko-KR" sz="1200" b="1" dirty="0"/>
              <a:t>. </a:t>
            </a:r>
            <a:r>
              <a:rPr lang="ko-KR" altLang="en-US" sz="1200" b="1" dirty="0"/>
              <a:t>다시 입력하세요</a:t>
            </a:r>
            <a:r>
              <a:rPr lang="en-US" altLang="ko-KR" sz="1200" b="1" dirty="0"/>
              <a:t>!");</a:t>
            </a:r>
          </a:p>
          <a:p>
            <a:pPr defTabSz="180000"/>
            <a:r>
              <a:rPr lang="en-US" altLang="ko-KR" sz="1200" dirty="0" smtClean="0"/>
              <a:t>					</a:t>
            </a:r>
            <a:r>
              <a:rPr lang="en-US" altLang="ko-KR" sz="1200" dirty="0" err="1" smtClean="0"/>
              <a:t>scanner.next</a:t>
            </a:r>
            <a:r>
              <a:rPr lang="en-US" altLang="ko-KR" sz="1200" dirty="0"/>
              <a:t>(); // </a:t>
            </a:r>
            <a:r>
              <a:rPr lang="ko-KR" altLang="en-US" sz="1200" dirty="0"/>
              <a:t>입력 </a:t>
            </a:r>
            <a:r>
              <a:rPr lang="ko-KR" altLang="en-US" sz="1200" dirty="0" err="1"/>
              <a:t>스트림에</a:t>
            </a:r>
            <a:r>
              <a:rPr lang="ko-KR" altLang="en-US" sz="1200" dirty="0"/>
              <a:t> 있는 정수가 아닌 토큰을 버린다</a:t>
            </a:r>
            <a:r>
              <a:rPr lang="en-US" altLang="ko-KR" sz="1200" dirty="0"/>
              <a:t>.</a:t>
            </a:r>
          </a:p>
          <a:p>
            <a:pPr defTabSz="180000"/>
            <a:r>
              <a:rPr lang="en-US" altLang="ko-KR" sz="1200" dirty="0" smtClean="0"/>
              <a:t>					</a:t>
            </a:r>
            <a:r>
              <a:rPr lang="en-US" altLang="ko-KR" sz="1200" dirty="0" err="1" smtClean="0"/>
              <a:t>i</a:t>
            </a:r>
            <a:r>
              <a:rPr lang="en-US" altLang="ko-KR" sz="1200" dirty="0" smtClean="0"/>
              <a:t>-</a:t>
            </a:r>
            <a:r>
              <a:rPr lang="en-US" altLang="ko-KR" sz="1200" dirty="0"/>
              <a:t>-; // </a:t>
            </a:r>
            <a:r>
              <a:rPr lang="ko-KR" altLang="en-US" sz="1200" dirty="0"/>
              <a:t>인덱스가 증가하지 않도록 미리 감소</a:t>
            </a:r>
          </a:p>
          <a:p>
            <a:pPr defTabSz="180000"/>
            <a:r>
              <a:rPr lang="en-US" altLang="ko-KR" sz="1200" dirty="0" smtClean="0"/>
              <a:t>					continue</a:t>
            </a:r>
            <a:r>
              <a:rPr lang="en-US" altLang="ko-KR" sz="1200" dirty="0"/>
              <a:t>; // </a:t>
            </a:r>
            <a:r>
              <a:rPr lang="ko-KR" altLang="en-US" sz="1200" dirty="0"/>
              <a:t>다음 루프</a:t>
            </a:r>
          </a:p>
          <a:p>
            <a:pPr defTabSz="180000"/>
            <a:r>
              <a:rPr lang="en-US" altLang="ko-KR" sz="1200" dirty="0" smtClean="0"/>
              <a:t>				</a:t>
            </a:r>
            <a:r>
              <a:rPr lang="en-US" altLang="ko-KR" sz="1200" b="1" dirty="0" smtClean="0"/>
              <a:t>}</a:t>
            </a:r>
            <a:endParaRPr lang="en-US" altLang="ko-KR" sz="1200" b="1" dirty="0"/>
          </a:p>
          <a:p>
            <a:pPr defTabSz="180000"/>
            <a:r>
              <a:rPr lang="en-US" altLang="ko-KR" sz="1200" dirty="0" smtClean="0"/>
              <a:t>				sum </a:t>
            </a:r>
            <a:r>
              <a:rPr lang="en-US" altLang="ko-KR" sz="1200" dirty="0"/>
              <a:t>+= n; // </a:t>
            </a:r>
            <a:r>
              <a:rPr lang="ko-KR" altLang="en-US" sz="1200" dirty="0"/>
              <a:t>합하기</a:t>
            </a:r>
          </a:p>
          <a:p>
            <a:pPr defTabSz="180000"/>
            <a:r>
              <a:rPr lang="en-US" altLang="ko-KR" sz="1200" dirty="0" smtClean="0"/>
              <a:t>			}</a:t>
            </a:r>
            <a:endParaRPr lang="en-US" altLang="ko-KR" sz="1200" dirty="0"/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System.out.println</a:t>
            </a:r>
            <a:r>
              <a:rPr lang="en-US" altLang="ko-KR" sz="1200" dirty="0"/>
              <a:t>("</a:t>
            </a:r>
            <a:r>
              <a:rPr lang="ko-KR" altLang="en-US" sz="1200" dirty="0"/>
              <a:t>합은 </a:t>
            </a:r>
            <a:r>
              <a:rPr lang="en-US" altLang="ko-KR" sz="1200" dirty="0"/>
              <a:t>" + sum);</a:t>
            </a:r>
          </a:p>
          <a:p>
            <a:pPr defTabSz="180000"/>
            <a:r>
              <a:rPr lang="en-US" altLang="ko-KR" sz="1200" dirty="0" smtClean="0"/>
              <a:t>			</a:t>
            </a:r>
            <a:r>
              <a:rPr lang="en-US" altLang="ko-KR" sz="1200" dirty="0" err="1" smtClean="0"/>
              <a:t>scanner.close</a:t>
            </a:r>
            <a:r>
              <a:rPr lang="en-US" altLang="ko-KR" sz="1200" dirty="0"/>
              <a:t>();</a:t>
            </a:r>
          </a:p>
          <a:p>
            <a:pPr defTabSz="180000"/>
            <a:r>
              <a:rPr lang="en-US" altLang="ko-KR" sz="1200" dirty="0" smtClean="0"/>
              <a:t>	}</a:t>
            </a:r>
            <a:endParaRPr lang="en-US" altLang="ko-KR" sz="1200" dirty="0"/>
          </a:p>
          <a:p>
            <a:pPr defTabSz="180000"/>
            <a:r>
              <a:rPr lang="en-US" altLang="ko-KR" sz="1200" dirty="0"/>
              <a:t>}</a:t>
            </a:r>
          </a:p>
        </p:txBody>
      </p:sp>
      <p:sp>
        <p:nvSpPr>
          <p:cNvPr id="5" name="TextBox 4"/>
          <p:cNvSpPr txBox="1"/>
          <p:nvPr/>
        </p:nvSpPr>
        <p:spPr>
          <a:xfrm>
            <a:off x="323528" y="1268760"/>
            <a:ext cx="8321008" cy="523220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altLang="ko-KR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3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개의 정수를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입력받아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합을 구하는 프로그램을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사용자가 </a:t>
            </a:r>
            <a:r>
              <a:rPr lang="ko-KR" altLang="en-US" sz="1400" dirty="0" smtClean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정수가 아닌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문자를 입력할 때 발생하는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InputMismatchException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예외를 처리하여 다시 </a:t>
            </a:r>
            <a:r>
              <a:rPr lang="ko-KR" altLang="en-US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입력받도록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 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6" name="TextBox 5"/>
          <p:cNvSpPr txBox="1"/>
          <p:nvPr/>
        </p:nvSpPr>
        <p:spPr>
          <a:xfrm>
            <a:off x="6268218" y="5198711"/>
            <a:ext cx="2624262" cy="1384995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r>
              <a:rPr lang="ko-KR" altLang="en-US" sz="1200" dirty="0"/>
              <a:t>정수 </a:t>
            </a:r>
            <a:r>
              <a:rPr lang="en-US" altLang="ko-KR" sz="1200" dirty="0"/>
              <a:t>3</a:t>
            </a:r>
            <a:r>
              <a:rPr lang="ko-KR" altLang="en-US" sz="1200" dirty="0"/>
              <a:t>개를 입력하세요</a:t>
            </a:r>
          </a:p>
          <a:p>
            <a:r>
              <a:rPr lang="en-US" altLang="ko-KR" sz="1200" dirty="0"/>
              <a:t>0&gt;&gt;</a:t>
            </a:r>
            <a:r>
              <a:rPr lang="en-US" altLang="ko-KR" sz="1200" dirty="0">
                <a:solidFill>
                  <a:srgbClr val="00B050"/>
                </a:solidFill>
              </a:rPr>
              <a:t>5</a:t>
            </a:r>
          </a:p>
          <a:p>
            <a:r>
              <a:rPr lang="en-US" altLang="ko-KR" sz="1200" dirty="0"/>
              <a:t>1&gt;&gt;</a:t>
            </a:r>
            <a:r>
              <a:rPr lang="en-US" altLang="ko-KR" sz="1200" dirty="0">
                <a:solidFill>
                  <a:srgbClr val="00B050"/>
                </a:solidFill>
              </a:rPr>
              <a:t>R</a:t>
            </a:r>
          </a:p>
          <a:p>
            <a:r>
              <a:rPr lang="ko-KR" altLang="en-US" sz="1200" b="1" dirty="0"/>
              <a:t>정수가 아닙니다</a:t>
            </a:r>
            <a:r>
              <a:rPr lang="en-US" altLang="ko-KR" sz="1200" b="1" dirty="0"/>
              <a:t>. </a:t>
            </a:r>
            <a:r>
              <a:rPr lang="ko-KR" altLang="en-US" sz="1200" b="1" dirty="0"/>
              <a:t>다시 </a:t>
            </a:r>
            <a:r>
              <a:rPr lang="ko-KR" altLang="en-US" sz="1200" b="1" dirty="0" smtClean="0"/>
              <a:t>입력하세요</a:t>
            </a:r>
            <a:r>
              <a:rPr lang="en-US" altLang="ko-KR" sz="1200" b="1" dirty="0"/>
              <a:t>!</a:t>
            </a:r>
          </a:p>
          <a:p>
            <a:r>
              <a:rPr lang="en-US" altLang="ko-KR" sz="1200" dirty="0"/>
              <a:t>1&gt;&gt;</a:t>
            </a:r>
            <a:r>
              <a:rPr lang="en-US" altLang="ko-KR" sz="1200" dirty="0">
                <a:solidFill>
                  <a:srgbClr val="00B050"/>
                </a:solidFill>
              </a:rPr>
              <a:t>4</a:t>
            </a:r>
          </a:p>
          <a:p>
            <a:r>
              <a:rPr lang="en-US" altLang="ko-KR" sz="1200" dirty="0"/>
              <a:t>2&gt;&gt;</a:t>
            </a:r>
            <a:r>
              <a:rPr lang="en-US" altLang="ko-KR" sz="1200" dirty="0">
                <a:solidFill>
                  <a:srgbClr val="00B050"/>
                </a:solidFill>
              </a:rPr>
              <a:t>6</a:t>
            </a:r>
          </a:p>
          <a:p>
            <a:r>
              <a:rPr lang="ko-KR" altLang="en-US" sz="1200" dirty="0"/>
              <a:t>합은 </a:t>
            </a:r>
            <a:r>
              <a:rPr lang="en-US" altLang="ko-KR" sz="1200" dirty="0" smtClean="0"/>
              <a:t>15</a:t>
            </a:r>
            <a:endParaRPr lang="ko-KR" altLang="en-US" sz="12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46</a:t>
            </a:fld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3851920" y="3353350"/>
            <a:ext cx="2449438" cy="504056"/>
          </a:xfrm>
          <a:prstGeom prst="wedgeRoundRectCallout">
            <a:avLst>
              <a:gd name="adj1" fmla="val -91607"/>
              <a:gd name="adj2" fmla="val 71832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ko-KR" altLang="en-US" sz="1000" dirty="0">
                <a:solidFill>
                  <a:schemeClr val="tx1"/>
                </a:solidFill>
              </a:rPr>
              <a:t>사용자가 </a:t>
            </a:r>
            <a:r>
              <a:rPr lang="ko-KR" altLang="en-US" sz="1000" dirty="0" smtClean="0">
                <a:solidFill>
                  <a:schemeClr val="tx1"/>
                </a:solidFill>
              </a:rPr>
              <a:t>문자를 </a:t>
            </a:r>
            <a:r>
              <a:rPr lang="ko-KR" altLang="en-US" sz="1000" dirty="0">
                <a:solidFill>
                  <a:schemeClr val="tx1"/>
                </a:solidFill>
              </a:rPr>
              <a:t>입력하면</a:t>
            </a:r>
          </a:p>
          <a:p>
            <a:pPr algn="ctr"/>
            <a:r>
              <a:rPr lang="en-US" altLang="ko-KR" sz="1000" dirty="0" err="1">
                <a:solidFill>
                  <a:schemeClr val="tx1"/>
                </a:solidFill>
              </a:rPr>
              <a:t>InputMismatchException</a:t>
            </a:r>
            <a:r>
              <a:rPr lang="en-US" altLang="ko-KR" sz="1000" dirty="0">
                <a:solidFill>
                  <a:schemeClr val="tx1"/>
                </a:solidFill>
              </a:rPr>
              <a:t> </a:t>
            </a:r>
            <a:r>
              <a:rPr lang="ko-KR" altLang="en-US" sz="1000" dirty="0">
                <a:solidFill>
                  <a:schemeClr val="tx1"/>
                </a:solidFill>
              </a:rPr>
              <a:t>예외 발생</a:t>
            </a:r>
          </a:p>
        </p:txBody>
      </p:sp>
    </p:spTree>
    <p:extLst>
      <p:ext uri="{BB962C8B-B14F-4D97-AF65-F5344CB8AC3E}">
        <p14:creationId xmlns:p14="http://schemas.microsoft.com/office/powerpoint/2010/main" val="297275606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800" dirty="0" smtClean="0"/>
              <a:t>예제 </a:t>
            </a:r>
            <a:r>
              <a:rPr lang="en-US" altLang="ko-KR" sz="2800" dirty="0" smtClean="0"/>
              <a:t>3-18</a:t>
            </a:r>
            <a:r>
              <a:rPr lang="ko-KR" altLang="en-US" sz="2800" dirty="0" smtClean="0"/>
              <a:t> </a:t>
            </a:r>
            <a:r>
              <a:rPr lang="en-US" altLang="ko-KR" sz="2800" dirty="0" smtClean="0"/>
              <a:t>: </a:t>
            </a:r>
            <a:r>
              <a:rPr lang="ko-KR" altLang="en-US" sz="2800" dirty="0" smtClean="0"/>
              <a:t>정수가 아닌 문자열을 정수로 변환할 때 예외 발생</a:t>
            </a:r>
            <a:r>
              <a:rPr lang="en-US" altLang="ko-KR" sz="2800" dirty="0"/>
              <a:t>(</a:t>
            </a:r>
            <a:r>
              <a:rPr lang="en-US" altLang="ko-KR" sz="2800" dirty="0" err="1"/>
              <a:t>NumberFormatException</a:t>
            </a:r>
            <a:r>
              <a:rPr lang="en-US" altLang="ko-KR" sz="2800" dirty="0"/>
              <a:t>)</a:t>
            </a:r>
            <a:endParaRPr lang="ko-KR" altLang="en-US" sz="2800" dirty="0"/>
          </a:p>
        </p:txBody>
      </p:sp>
      <p:sp>
        <p:nvSpPr>
          <p:cNvPr id="4" name="TextBox 3"/>
          <p:cNvSpPr txBox="1"/>
          <p:nvPr/>
        </p:nvSpPr>
        <p:spPr>
          <a:xfrm>
            <a:off x="611560" y="1772816"/>
            <a:ext cx="6552728" cy="3539430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>
            <a:defPPr>
              <a:defRPr lang="ko-KR"/>
            </a:defPPr>
            <a:lvl1pPr defTabSz="180000" fontAlgn="base" latinLnBrk="0">
              <a:defRPr sz="1400"/>
            </a:lvl1pPr>
          </a:lstStyle>
          <a:p>
            <a:r>
              <a:rPr lang="en-US" altLang="ko-KR" dirty="0"/>
              <a:t>public class </a:t>
            </a:r>
            <a:r>
              <a:rPr lang="en-US" altLang="ko-KR" dirty="0" err="1"/>
              <a:t>NumException</a:t>
            </a:r>
            <a:r>
              <a:rPr lang="en-US" altLang="ko-KR" dirty="0"/>
              <a:t> {</a:t>
            </a:r>
          </a:p>
          <a:p>
            <a:r>
              <a:rPr lang="en-US" altLang="ko-KR" dirty="0"/>
              <a:t>	public static void main (String[] </a:t>
            </a:r>
            <a:r>
              <a:rPr lang="en-US" altLang="ko-KR" dirty="0" err="1"/>
              <a:t>args</a:t>
            </a:r>
            <a:r>
              <a:rPr lang="en-US" altLang="ko-KR" dirty="0"/>
              <a:t>) {</a:t>
            </a:r>
          </a:p>
          <a:p>
            <a:r>
              <a:rPr lang="en-US" altLang="ko-KR" dirty="0"/>
              <a:t>		String[] </a:t>
            </a:r>
            <a:r>
              <a:rPr lang="en-US" altLang="ko-KR" b="1" dirty="0" err="1"/>
              <a:t>stringNumber</a:t>
            </a:r>
            <a:r>
              <a:rPr lang="en-US" altLang="ko-KR" b="1" dirty="0"/>
              <a:t> = {"23", "12", "3.141592", "998"}; </a:t>
            </a:r>
          </a:p>
          <a:p>
            <a:r>
              <a:rPr lang="en-US" altLang="ko-KR" dirty="0"/>
              <a:t>		</a:t>
            </a:r>
          </a:p>
          <a:p>
            <a:r>
              <a:rPr lang="en-US" altLang="ko-KR" dirty="0"/>
              <a:t>		</a:t>
            </a:r>
            <a:r>
              <a:rPr lang="en-US" altLang="ko-KR" b="1" dirty="0" err="1"/>
              <a:t>int</a:t>
            </a:r>
            <a:r>
              <a:rPr lang="en-US" altLang="ko-KR" b="1" dirty="0"/>
              <a:t> </a:t>
            </a:r>
            <a:r>
              <a:rPr lang="en-US" altLang="ko-KR" b="1" dirty="0" err="1"/>
              <a:t>i</a:t>
            </a:r>
            <a:r>
              <a:rPr lang="en-US" altLang="ko-KR" b="1" dirty="0"/>
              <a:t>=0;</a:t>
            </a:r>
          </a:p>
          <a:p>
            <a:r>
              <a:rPr lang="en-US" altLang="ko-KR" dirty="0"/>
              <a:t>		try {</a:t>
            </a:r>
          </a:p>
          <a:p>
            <a:r>
              <a:rPr lang="en-US" altLang="ko-KR" dirty="0"/>
              <a:t>			for (</a:t>
            </a:r>
            <a:r>
              <a:rPr lang="en-US" altLang="ko-KR" dirty="0" err="1"/>
              <a:t>i</a:t>
            </a:r>
            <a:r>
              <a:rPr lang="en-US" altLang="ko-KR" dirty="0"/>
              <a:t>=0; </a:t>
            </a:r>
            <a:r>
              <a:rPr lang="en-US" altLang="ko-KR" dirty="0" err="1"/>
              <a:t>i</a:t>
            </a:r>
            <a:r>
              <a:rPr lang="en-US" altLang="ko-KR" dirty="0"/>
              <a:t>&lt;</a:t>
            </a:r>
            <a:r>
              <a:rPr lang="en-US" altLang="ko-KR" dirty="0" err="1"/>
              <a:t>stringNumber.length</a:t>
            </a:r>
            <a:r>
              <a:rPr lang="en-US" altLang="ko-KR" dirty="0"/>
              <a:t>; </a:t>
            </a:r>
            <a:r>
              <a:rPr lang="en-US" altLang="ko-KR" dirty="0" err="1"/>
              <a:t>i</a:t>
            </a:r>
            <a:r>
              <a:rPr lang="en-US" altLang="ko-KR" dirty="0"/>
              <a:t>++) {</a:t>
            </a:r>
          </a:p>
          <a:p>
            <a:r>
              <a:rPr lang="en-US" altLang="ko-KR" dirty="0"/>
              <a:t>				</a:t>
            </a:r>
            <a:r>
              <a:rPr lang="en-US" altLang="ko-KR" dirty="0" err="1"/>
              <a:t>int</a:t>
            </a:r>
            <a:r>
              <a:rPr lang="en-US" altLang="ko-KR" dirty="0"/>
              <a:t> j = </a:t>
            </a:r>
            <a:r>
              <a:rPr lang="en-US" altLang="ko-KR" b="1" dirty="0" err="1"/>
              <a:t>Integer.parseInt</a:t>
            </a:r>
            <a:r>
              <a:rPr lang="en-US" altLang="ko-KR" b="1" dirty="0"/>
              <a:t>(</a:t>
            </a:r>
            <a:r>
              <a:rPr lang="en-US" altLang="ko-KR" b="1" dirty="0" err="1"/>
              <a:t>stringNumber</a:t>
            </a:r>
            <a:r>
              <a:rPr lang="en-US" altLang="ko-KR" b="1" dirty="0"/>
              <a:t>[</a:t>
            </a:r>
            <a:r>
              <a:rPr lang="en-US" altLang="ko-KR" b="1" dirty="0" err="1"/>
              <a:t>i</a:t>
            </a:r>
            <a:r>
              <a:rPr lang="en-US" altLang="ko-KR" b="1" dirty="0"/>
              <a:t>]);</a:t>
            </a:r>
          </a:p>
          <a:p>
            <a:r>
              <a:rPr lang="en-US" altLang="ko-KR" dirty="0"/>
              <a:t>				</a:t>
            </a:r>
            <a:r>
              <a:rPr lang="en-US" altLang="ko-KR" dirty="0" err="1"/>
              <a:t>System.out.println</a:t>
            </a:r>
            <a:r>
              <a:rPr lang="en-US" altLang="ko-KR" dirty="0"/>
              <a:t>("</a:t>
            </a:r>
            <a:r>
              <a:rPr lang="ko-KR" altLang="en-US" dirty="0"/>
              <a:t>숫자로 변환된 값은 </a:t>
            </a:r>
            <a:r>
              <a:rPr lang="en-US" altLang="ko-KR" dirty="0"/>
              <a:t>" + j);</a:t>
            </a:r>
          </a:p>
          <a:p>
            <a:r>
              <a:rPr lang="en-US" altLang="ko-KR" dirty="0"/>
              <a:t>			}</a:t>
            </a:r>
          </a:p>
          <a:p>
            <a:r>
              <a:rPr lang="en-US" altLang="ko-KR" dirty="0"/>
              <a:t>		}</a:t>
            </a:r>
          </a:p>
          <a:p>
            <a:r>
              <a:rPr lang="en-US" altLang="ko-KR" dirty="0"/>
              <a:t>		</a:t>
            </a:r>
            <a:r>
              <a:rPr lang="en-US" altLang="ko-KR" b="1" dirty="0"/>
              <a:t>catch (</a:t>
            </a:r>
            <a:r>
              <a:rPr lang="en-US" altLang="ko-KR" b="1" dirty="0" err="1"/>
              <a:t>NumberFormatException</a:t>
            </a:r>
            <a:r>
              <a:rPr lang="en-US" altLang="ko-KR" b="1" dirty="0"/>
              <a:t> e) </a:t>
            </a:r>
            <a:r>
              <a:rPr lang="en-US" altLang="ko-KR" dirty="0"/>
              <a:t>{</a:t>
            </a:r>
          </a:p>
          <a:p>
            <a:r>
              <a:rPr lang="en-US" altLang="ko-KR" dirty="0"/>
              <a:t>			</a:t>
            </a:r>
            <a:r>
              <a:rPr lang="en-US" altLang="ko-KR" dirty="0" err="1"/>
              <a:t>System.out.println</a:t>
            </a:r>
            <a:r>
              <a:rPr lang="en-US" altLang="ko-KR" dirty="0"/>
              <a:t>(</a:t>
            </a:r>
            <a:r>
              <a:rPr lang="en-US" altLang="ko-KR" b="1" dirty="0" err="1"/>
              <a:t>stringNumber</a:t>
            </a:r>
            <a:r>
              <a:rPr lang="en-US" altLang="ko-KR" b="1" dirty="0"/>
              <a:t>[</a:t>
            </a:r>
            <a:r>
              <a:rPr lang="en-US" altLang="ko-KR" b="1" dirty="0" err="1"/>
              <a:t>i</a:t>
            </a:r>
            <a:r>
              <a:rPr lang="en-US" altLang="ko-KR" b="1" dirty="0"/>
              <a:t>]</a:t>
            </a:r>
            <a:r>
              <a:rPr lang="en-US" altLang="ko-KR" dirty="0"/>
              <a:t> + "</a:t>
            </a:r>
            <a:r>
              <a:rPr lang="ko-KR" altLang="en-US" dirty="0"/>
              <a:t>는 정수로 변환할 수 없습니다</a:t>
            </a:r>
            <a:r>
              <a:rPr lang="en-US" altLang="ko-KR" dirty="0"/>
              <a:t>.");</a:t>
            </a:r>
            <a:endParaRPr lang="ko-KR" altLang="en-US" dirty="0"/>
          </a:p>
          <a:p>
            <a:r>
              <a:rPr lang="ko-KR" altLang="en-US" dirty="0"/>
              <a:t>		</a:t>
            </a:r>
            <a:r>
              <a:rPr lang="en-US" altLang="ko-KR" dirty="0"/>
              <a:t>}</a:t>
            </a:r>
            <a:endParaRPr lang="ko-KR" altLang="en-US" dirty="0"/>
          </a:p>
          <a:p>
            <a:r>
              <a:rPr lang="ko-KR" altLang="en-US" dirty="0"/>
              <a:t>	</a:t>
            </a:r>
            <a:r>
              <a:rPr lang="en-US" altLang="ko-KR" dirty="0"/>
              <a:t>}</a:t>
            </a:r>
            <a:endParaRPr lang="ko-KR" altLang="en-US" dirty="0"/>
          </a:p>
          <a:p>
            <a:r>
              <a:rPr lang="en-US" altLang="ko-KR" dirty="0"/>
              <a:t>}</a:t>
            </a:r>
            <a:endParaRPr lang="ko-KR" altLang="en-US" dirty="0"/>
          </a:p>
        </p:txBody>
      </p:sp>
      <p:sp>
        <p:nvSpPr>
          <p:cNvPr id="5" name="TextBox 4"/>
          <p:cNvSpPr txBox="1"/>
          <p:nvPr/>
        </p:nvSpPr>
        <p:spPr>
          <a:xfrm>
            <a:off x="571472" y="1332057"/>
            <a:ext cx="8321008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문자열을 정수로 변환할 때 발생하는 </a:t>
            </a:r>
            <a:r>
              <a:rPr lang="en-US" altLang="ko-KR" sz="1400" dirty="0" err="1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NumberFormatException</a:t>
            </a:r>
            <a:r>
              <a:rPr lang="ko-KR" altLang="en-US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을 처리하는 프로그램을 작성하라</a:t>
            </a:r>
            <a:r>
              <a:rPr lang="en-US" altLang="ko-KR" sz="14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4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611560" y="5480273"/>
            <a:ext cx="6552728" cy="738664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 rtlCol="0">
            <a:spAutoFit/>
          </a:bodyPr>
          <a:lstStyle/>
          <a:p>
            <a:pPr fontAlgn="base"/>
            <a:r>
              <a:rPr lang="ko-KR" altLang="en-US" sz="1400" dirty="0"/>
              <a:t>숫자로 변환된 값은 </a:t>
            </a:r>
            <a:r>
              <a:rPr lang="en-US" altLang="ko-KR" sz="1400" dirty="0"/>
              <a:t>23</a:t>
            </a:r>
            <a:endParaRPr lang="ko-KR" altLang="en-US" sz="1400" dirty="0"/>
          </a:p>
          <a:p>
            <a:pPr fontAlgn="base"/>
            <a:r>
              <a:rPr lang="ko-KR" altLang="en-US" sz="1400" dirty="0"/>
              <a:t>숫자로 변환된 값은 </a:t>
            </a:r>
            <a:r>
              <a:rPr lang="en-US" altLang="ko-KR" sz="1400" dirty="0"/>
              <a:t>12</a:t>
            </a:r>
            <a:endParaRPr lang="ko-KR" altLang="en-US" sz="1400" dirty="0"/>
          </a:p>
          <a:p>
            <a:pPr fontAlgn="base"/>
            <a:r>
              <a:rPr lang="en-US" altLang="ko-KR" sz="1400" dirty="0"/>
              <a:t>3.141592</a:t>
            </a:r>
            <a:r>
              <a:rPr lang="ko-KR" altLang="en-US" sz="1400" dirty="0"/>
              <a:t>는 정수로 변환할 수 없습니다</a:t>
            </a:r>
            <a:r>
              <a:rPr lang="en-US" altLang="ko-KR" sz="1400" dirty="0"/>
              <a:t>.</a:t>
            </a:r>
            <a:endParaRPr lang="ko-KR" altLang="en-US" sz="14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47</a:t>
            </a:fld>
            <a:endParaRPr lang="ko-KR" altLang="en-US"/>
          </a:p>
        </p:txBody>
      </p:sp>
      <p:sp>
        <p:nvSpPr>
          <p:cNvPr id="8" name="모서리가 둥근 사각형 설명선 7"/>
          <p:cNvSpPr/>
          <p:nvPr/>
        </p:nvSpPr>
        <p:spPr>
          <a:xfrm>
            <a:off x="5796136" y="2887985"/>
            <a:ext cx="2232248" cy="504056"/>
          </a:xfrm>
          <a:prstGeom prst="wedgeRoundRectCallout">
            <a:avLst>
              <a:gd name="adj1" fmla="val -90853"/>
              <a:gd name="adj2" fmla="val 49843"/>
              <a:gd name="adj3" fmla="val 16667"/>
            </a:avLst>
          </a:prstGeom>
          <a:solidFill>
            <a:schemeClr val="accent4">
              <a:lumMod val="20000"/>
              <a:lumOff val="80000"/>
            </a:schemeClr>
          </a:solidFill>
          <a:ln w="12700">
            <a:solidFill>
              <a:srgbClr val="FF0000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r>
              <a:rPr lang="en-US" altLang="ko-KR" sz="1000" dirty="0" smtClean="0">
                <a:solidFill>
                  <a:schemeClr val="tx1"/>
                </a:solidFill>
              </a:rPr>
              <a:t>“3.141592”</a:t>
            </a:r>
            <a:r>
              <a:rPr lang="ko-KR" altLang="en-US" sz="1000" dirty="0" smtClean="0">
                <a:solidFill>
                  <a:schemeClr val="tx1"/>
                </a:solidFill>
              </a:rPr>
              <a:t>를 정수로 변환할 때 </a:t>
            </a:r>
            <a:r>
              <a:rPr lang="en-US" altLang="ko-KR" sz="1000" dirty="0" err="1" smtClean="0">
                <a:solidFill>
                  <a:schemeClr val="tx1"/>
                </a:solidFill>
              </a:rPr>
              <a:t>NumberFormatException</a:t>
            </a:r>
            <a:r>
              <a:rPr lang="en-US" altLang="ko-KR" sz="1000" dirty="0" smtClean="0">
                <a:solidFill>
                  <a:schemeClr val="tx1"/>
                </a:solidFill>
              </a:rPr>
              <a:t> </a:t>
            </a:r>
          </a:p>
          <a:p>
            <a:pPr algn="ctr"/>
            <a:r>
              <a:rPr lang="ko-KR" altLang="en-US" sz="1000" dirty="0" smtClean="0">
                <a:solidFill>
                  <a:schemeClr val="tx1"/>
                </a:solidFill>
              </a:rPr>
              <a:t>예외 발생</a:t>
            </a:r>
            <a:endParaRPr lang="ko-KR" altLang="en-US" sz="1000" dirty="0">
              <a:solidFill>
                <a:schemeClr val="tx1"/>
              </a:solidFill>
            </a:endParaRPr>
          </a:p>
        </p:txBody>
      </p:sp>
      <p:sp>
        <p:nvSpPr>
          <p:cNvPr id="9" name="자유형 8"/>
          <p:cNvSpPr/>
          <p:nvPr/>
        </p:nvSpPr>
        <p:spPr>
          <a:xfrm>
            <a:off x="827584" y="3402205"/>
            <a:ext cx="4318224" cy="924744"/>
          </a:xfrm>
          <a:custGeom>
            <a:avLst/>
            <a:gdLst>
              <a:gd name="connsiteX0" fmla="*/ 4173159 w 4448711"/>
              <a:gd name="connsiteY0" fmla="*/ 0 h 820011"/>
              <a:gd name="connsiteX1" fmla="*/ 4409133 w 4448711"/>
              <a:gd name="connsiteY1" fmla="*/ 235974 h 820011"/>
              <a:gd name="connsiteX2" fmla="*/ 3447539 w 4448711"/>
              <a:gd name="connsiteY2" fmla="*/ 454251 h 820011"/>
              <a:gd name="connsiteX3" fmla="*/ 196994 w 4448711"/>
              <a:gd name="connsiteY3" fmla="*/ 731520 h 820011"/>
              <a:gd name="connsiteX4" fmla="*/ 344478 w 4448711"/>
              <a:gd name="connsiteY4" fmla="*/ 820011 h 82001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4448711" h="820011">
                <a:moveTo>
                  <a:pt x="4173159" y="0"/>
                </a:moveTo>
                <a:cubicBezTo>
                  <a:pt x="4351614" y="80133"/>
                  <a:pt x="4530070" y="160266"/>
                  <a:pt x="4409133" y="235974"/>
                </a:cubicBezTo>
                <a:cubicBezTo>
                  <a:pt x="4288196" y="311683"/>
                  <a:pt x="4149562" y="371660"/>
                  <a:pt x="3447539" y="454251"/>
                </a:cubicBezTo>
                <a:cubicBezTo>
                  <a:pt x="2745516" y="536842"/>
                  <a:pt x="714171" y="670560"/>
                  <a:pt x="196994" y="731520"/>
                </a:cubicBezTo>
                <a:cubicBezTo>
                  <a:pt x="-320183" y="792480"/>
                  <a:pt x="344478" y="820011"/>
                  <a:pt x="344478" y="820011"/>
                </a:cubicBezTo>
              </a:path>
            </a:pathLst>
          </a:custGeom>
          <a:noFill/>
          <a:ln>
            <a:solidFill>
              <a:srgbClr val="C00000"/>
            </a:solidFill>
            <a:headEnd type="none" w="med" len="med"/>
            <a:tailEnd type="triangle" w="med" len="med"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0675607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for</a:t>
            </a:r>
            <a:r>
              <a:rPr lang="ko-KR" altLang="en-US" dirty="0" smtClean="0"/>
              <a:t>문의 예시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642910" y="1697044"/>
            <a:ext cx="3214710" cy="1000132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400" dirty="0" err="1" smtClean="0"/>
              <a:t>int</a:t>
            </a:r>
            <a:r>
              <a:rPr lang="en-US" altLang="ko-KR" sz="1400" dirty="0" smtClean="0"/>
              <a:t>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;</a:t>
            </a:r>
          </a:p>
          <a:p>
            <a:pPr defTabSz="180000"/>
            <a:r>
              <a:rPr lang="en-US" altLang="ko-KR" sz="1400" dirty="0" smtClean="0"/>
              <a:t>for(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 = 0;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 &lt; 10;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++) </a:t>
            </a:r>
            <a:r>
              <a:rPr lang="en-US" altLang="ko-KR" sz="1400" b="1" dirty="0" smtClean="0"/>
              <a:t>{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System.out.print</a:t>
            </a:r>
            <a:r>
              <a:rPr lang="en-US" altLang="ko-KR" sz="1400" dirty="0" smtClean="0"/>
              <a:t>(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);</a:t>
            </a:r>
          </a:p>
          <a:p>
            <a:pPr defTabSz="180000"/>
            <a:r>
              <a:rPr lang="en-US" altLang="ko-KR" sz="1400" b="1" dirty="0" smtClean="0"/>
              <a:t>}</a:t>
            </a:r>
          </a:p>
        </p:txBody>
      </p:sp>
      <p:sp>
        <p:nvSpPr>
          <p:cNvPr id="5" name="직사각형 4"/>
          <p:cNvSpPr/>
          <p:nvPr/>
        </p:nvSpPr>
        <p:spPr>
          <a:xfrm>
            <a:off x="327356" y="1368310"/>
            <a:ext cx="2630848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</a:rPr>
              <a:t>0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에서 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</a:rPr>
              <a:t>9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까지 정수 출력 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6" name="직사각형 5"/>
          <p:cNvSpPr/>
          <p:nvPr/>
        </p:nvSpPr>
        <p:spPr>
          <a:xfrm>
            <a:off x="4355976" y="1711325"/>
            <a:ext cx="3287858" cy="76298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en-US" altLang="ko-KR" sz="1400" dirty="0" err="1"/>
              <a:t>int</a:t>
            </a:r>
            <a:r>
              <a:rPr lang="en-US" altLang="ko-KR" sz="1400" dirty="0"/>
              <a:t>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;</a:t>
            </a:r>
          </a:p>
          <a:p>
            <a:pPr defTabSz="180000"/>
            <a:r>
              <a:rPr lang="en-US" altLang="ko-KR" sz="1400" dirty="0" smtClean="0"/>
              <a:t>for(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 = 0;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 &lt; 10; 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++) </a:t>
            </a:r>
          </a:p>
          <a:p>
            <a:pPr defTabSz="180000"/>
            <a:r>
              <a:rPr lang="en-US" altLang="ko-KR" sz="1400" dirty="0" smtClean="0"/>
              <a:t>	</a:t>
            </a:r>
            <a:r>
              <a:rPr lang="en-US" altLang="ko-KR" sz="1400" dirty="0" err="1" smtClean="0"/>
              <a:t>System.out.print</a:t>
            </a:r>
            <a:r>
              <a:rPr lang="en-US" altLang="ko-KR" sz="1400" dirty="0" smtClean="0"/>
              <a:t>(</a:t>
            </a:r>
            <a:r>
              <a:rPr lang="en-US" altLang="ko-KR" sz="1400" dirty="0" err="1" smtClean="0"/>
              <a:t>i</a:t>
            </a:r>
            <a:r>
              <a:rPr lang="en-US" altLang="ko-KR" sz="1400" dirty="0" smtClean="0"/>
              <a:t>);</a:t>
            </a:r>
            <a:endParaRPr lang="en-US" altLang="ko-KR" sz="1400" dirty="0"/>
          </a:p>
        </p:txBody>
      </p:sp>
      <p:sp>
        <p:nvSpPr>
          <p:cNvPr id="7" name="직사각형 6"/>
          <p:cNvSpPr/>
          <p:nvPr/>
        </p:nvSpPr>
        <p:spPr>
          <a:xfrm>
            <a:off x="642910" y="3216966"/>
            <a:ext cx="7000924" cy="5720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noAutofit/>
          </a:bodyPr>
          <a:lstStyle/>
          <a:p>
            <a:pPr defTabSz="180000"/>
            <a:r>
              <a:rPr lang="nn-NO" sz="1400" dirty="0" smtClean="0"/>
              <a:t>for(</a:t>
            </a:r>
            <a:r>
              <a:rPr lang="nn-NO" sz="1400" b="1" dirty="0" smtClean="0">
                <a:solidFill>
                  <a:srgbClr val="0070C0"/>
                </a:solidFill>
              </a:rPr>
              <a:t>int i = 0</a:t>
            </a:r>
            <a:r>
              <a:rPr lang="nn-NO" sz="1400" dirty="0" smtClean="0"/>
              <a:t>; i &lt; 10; i++) // </a:t>
            </a:r>
            <a:r>
              <a:rPr lang="ko-KR" altLang="en-US" sz="1400" dirty="0" smtClean="0"/>
              <a:t>변수 </a:t>
            </a:r>
            <a:r>
              <a:rPr lang="en-US" altLang="ko-KR" sz="1400" dirty="0" err="1" smtClean="0"/>
              <a:t>i</a:t>
            </a:r>
            <a:r>
              <a:rPr lang="ko-KR" altLang="en-US" sz="1400" dirty="0" smtClean="0"/>
              <a:t>는 </a:t>
            </a:r>
            <a:r>
              <a:rPr lang="en-US" altLang="ko-KR" sz="1400" dirty="0" smtClean="0"/>
              <a:t>for</a:t>
            </a:r>
            <a:r>
              <a:rPr lang="ko-KR" altLang="en-US" sz="1400" dirty="0" smtClean="0"/>
              <a:t>문을 벗어나서 사용할 수 없음</a:t>
            </a:r>
            <a:endParaRPr lang="nn-NO" sz="1400" dirty="0" smtClean="0"/>
          </a:p>
          <a:p>
            <a:pPr defTabSz="180000"/>
            <a:r>
              <a:rPr lang="nn-NO" sz="1400" dirty="0" smtClean="0"/>
              <a:t>	System.out.print(i);</a:t>
            </a:r>
          </a:p>
        </p:txBody>
      </p:sp>
      <p:sp>
        <p:nvSpPr>
          <p:cNvPr id="8" name="직사각형 7"/>
          <p:cNvSpPr/>
          <p:nvPr/>
        </p:nvSpPr>
        <p:spPr>
          <a:xfrm>
            <a:off x="357158" y="2859776"/>
            <a:ext cx="2741456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ko-KR" altLang="en-US" sz="1600" dirty="0" err="1" smtClean="0">
                <a:solidFill>
                  <a:schemeClr val="accent2">
                    <a:lumMod val="75000"/>
                  </a:schemeClr>
                </a:solidFill>
              </a:rPr>
              <a:t>반복문에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 변수 선언 가능</a:t>
            </a:r>
            <a:endParaRPr lang="en-US" altLang="ko-KR" sz="1600" dirty="0" smtClean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9" name="직사각형 8"/>
          <p:cNvSpPr/>
          <p:nvPr/>
        </p:nvSpPr>
        <p:spPr>
          <a:xfrm>
            <a:off x="3857620" y="4483126"/>
            <a:ext cx="3786214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sz="1400" dirty="0" err="1" smtClean="0"/>
              <a:t>int</a:t>
            </a:r>
            <a:r>
              <a:rPr lang="en-US" sz="1400" dirty="0" smtClean="0"/>
              <a:t> </a:t>
            </a:r>
            <a:r>
              <a:rPr lang="en-US" sz="1400" dirty="0" err="1" smtClean="0"/>
              <a:t>i</a:t>
            </a:r>
            <a:r>
              <a:rPr lang="en-US" sz="1400" dirty="0" smtClean="0"/>
              <a:t>,  sum;</a:t>
            </a:r>
          </a:p>
          <a:p>
            <a:pPr defTabSz="180000"/>
            <a:r>
              <a:rPr lang="en-US" sz="1400" dirty="0" smtClean="0"/>
              <a:t>for(</a:t>
            </a:r>
            <a:r>
              <a:rPr lang="en-US" sz="1400" b="1" dirty="0" err="1" smtClean="0"/>
              <a:t>i</a:t>
            </a:r>
            <a:r>
              <a:rPr lang="en-US" sz="1400" b="1" dirty="0" smtClean="0"/>
              <a:t> = 0, sum=0</a:t>
            </a:r>
            <a:r>
              <a:rPr lang="en-US" sz="1400" dirty="0" smtClean="0"/>
              <a:t>; </a:t>
            </a:r>
            <a:r>
              <a:rPr lang="en-US" sz="1400" dirty="0" err="1" smtClean="0"/>
              <a:t>i</a:t>
            </a:r>
            <a:r>
              <a:rPr lang="en-US" sz="1400" dirty="0" smtClean="0"/>
              <a:t> &lt;= 100; </a:t>
            </a:r>
            <a:r>
              <a:rPr lang="en-US" sz="1400" dirty="0" err="1" smtClean="0"/>
              <a:t>i</a:t>
            </a:r>
            <a:r>
              <a:rPr lang="en-US" sz="1400" dirty="0" smtClean="0"/>
              <a:t>++) </a:t>
            </a:r>
          </a:p>
          <a:p>
            <a:pPr defTabSz="180000"/>
            <a:r>
              <a:rPr lang="en-US" sz="1400" dirty="0" smtClean="0"/>
              <a:t>	sum += </a:t>
            </a:r>
            <a:r>
              <a:rPr lang="en-US" sz="1400" dirty="0" err="1" smtClean="0"/>
              <a:t>i</a:t>
            </a:r>
            <a:r>
              <a:rPr lang="en-US" sz="1400" dirty="0" smtClean="0"/>
              <a:t>;</a:t>
            </a:r>
            <a:endParaRPr lang="en-US" sz="1400" dirty="0"/>
          </a:p>
        </p:txBody>
      </p:sp>
      <p:sp>
        <p:nvSpPr>
          <p:cNvPr id="10" name="직사각형 9"/>
          <p:cNvSpPr/>
          <p:nvPr/>
        </p:nvSpPr>
        <p:spPr>
          <a:xfrm>
            <a:off x="357158" y="4054498"/>
            <a:ext cx="2991525" cy="338554"/>
          </a:xfrm>
          <a:prstGeom prst="rect">
            <a:avLst/>
          </a:prstGeom>
        </p:spPr>
        <p:txBody>
          <a:bodyPr wrap="none">
            <a:spAutoFit/>
          </a:bodyPr>
          <a:lstStyle/>
          <a:p>
            <a:pPr marL="285750" indent="-285750">
              <a:buFont typeface="Arial" pitchFamily="34" charset="0"/>
              <a:buChar char="•"/>
            </a:pP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</a:rPr>
              <a:t>0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에서 </a:t>
            </a:r>
            <a:r>
              <a:rPr lang="en-US" altLang="ko-KR" sz="1600" dirty="0" smtClean="0">
                <a:solidFill>
                  <a:schemeClr val="accent2">
                    <a:lumMod val="75000"/>
                  </a:schemeClr>
                </a:solidFill>
              </a:rPr>
              <a:t>100</a:t>
            </a:r>
            <a:r>
              <a:rPr lang="ko-KR" altLang="en-US" sz="1600" dirty="0" smtClean="0">
                <a:solidFill>
                  <a:schemeClr val="accent2">
                    <a:lumMod val="75000"/>
                  </a:schemeClr>
                </a:solidFill>
              </a:rPr>
              <a:t>까지의 합 구하기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</a:endParaRPr>
          </a:p>
        </p:txBody>
      </p:sp>
      <p:sp>
        <p:nvSpPr>
          <p:cNvPr id="11" name="직사각형 10"/>
          <p:cNvSpPr/>
          <p:nvPr/>
        </p:nvSpPr>
        <p:spPr>
          <a:xfrm>
            <a:off x="642910" y="4483126"/>
            <a:ext cx="3000396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sz="1400" dirty="0" err="1" smtClean="0"/>
              <a:t>int</a:t>
            </a:r>
            <a:r>
              <a:rPr lang="en-US" sz="1400" dirty="0" smtClean="0"/>
              <a:t> sum = 0;</a:t>
            </a:r>
          </a:p>
          <a:p>
            <a:pPr defTabSz="180000"/>
            <a:r>
              <a:rPr lang="en-US" sz="1400" dirty="0" smtClean="0"/>
              <a:t>for(</a:t>
            </a:r>
            <a:r>
              <a:rPr lang="en-US" sz="1400" dirty="0" err="1" smtClean="0"/>
              <a:t>int</a:t>
            </a:r>
            <a:r>
              <a:rPr lang="en-US" sz="1400" dirty="0" smtClean="0"/>
              <a:t> </a:t>
            </a:r>
            <a:r>
              <a:rPr lang="en-US" sz="1400" dirty="0" err="1" smtClean="0"/>
              <a:t>i</a:t>
            </a:r>
            <a:r>
              <a:rPr lang="en-US" sz="1400" dirty="0" smtClean="0"/>
              <a:t> = 0; </a:t>
            </a:r>
            <a:r>
              <a:rPr lang="en-US" sz="1400" dirty="0" err="1" smtClean="0"/>
              <a:t>i</a:t>
            </a:r>
            <a:r>
              <a:rPr lang="en-US" sz="1400" dirty="0" smtClean="0"/>
              <a:t> &lt;= 100; </a:t>
            </a:r>
            <a:r>
              <a:rPr lang="en-US" sz="1400" dirty="0" err="1" smtClean="0"/>
              <a:t>i</a:t>
            </a:r>
            <a:r>
              <a:rPr lang="en-US" sz="1400" dirty="0" smtClean="0"/>
              <a:t>++) </a:t>
            </a:r>
          </a:p>
          <a:p>
            <a:pPr defTabSz="180000"/>
            <a:r>
              <a:rPr lang="en-US" sz="1400" dirty="0" smtClean="0"/>
              <a:t>	sum += </a:t>
            </a:r>
            <a:r>
              <a:rPr lang="en-US" sz="1400" dirty="0" err="1" smtClean="0"/>
              <a:t>i</a:t>
            </a:r>
            <a:r>
              <a:rPr lang="en-US" sz="1400" dirty="0" smtClean="0"/>
              <a:t>;</a:t>
            </a:r>
          </a:p>
        </p:txBody>
      </p:sp>
      <p:sp>
        <p:nvSpPr>
          <p:cNvPr id="12" name="직사각형 11"/>
          <p:cNvSpPr/>
          <p:nvPr/>
        </p:nvSpPr>
        <p:spPr>
          <a:xfrm>
            <a:off x="642910" y="5426640"/>
            <a:ext cx="3000396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pPr defTabSz="180000"/>
            <a:r>
              <a:rPr lang="en-US" sz="1400" dirty="0" err="1" smtClean="0"/>
              <a:t>int</a:t>
            </a:r>
            <a:r>
              <a:rPr lang="en-US" sz="1400" dirty="0" smtClean="0"/>
              <a:t> sum = 0;</a:t>
            </a:r>
          </a:p>
          <a:p>
            <a:pPr defTabSz="180000"/>
            <a:r>
              <a:rPr lang="en-US" sz="1400" dirty="0" smtClean="0"/>
              <a:t>for(</a:t>
            </a:r>
            <a:r>
              <a:rPr lang="en-US" sz="1400" b="1" dirty="0" err="1" smtClean="0"/>
              <a:t>int</a:t>
            </a:r>
            <a:r>
              <a:rPr lang="en-US" sz="1400" b="1" dirty="0" smtClean="0"/>
              <a:t> </a:t>
            </a:r>
            <a:r>
              <a:rPr lang="en-US" sz="1400" b="1" dirty="0" err="1" smtClean="0"/>
              <a:t>i</a:t>
            </a:r>
            <a:r>
              <a:rPr lang="en-US" sz="1400" b="1" dirty="0" smtClean="0"/>
              <a:t> = 100; </a:t>
            </a:r>
            <a:r>
              <a:rPr lang="en-US" sz="1400" b="1" dirty="0" err="1" smtClean="0"/>
              <a:t>i</a:t>
            </a:r>
            <a:r>
              <a:rPr lang="en-US" sz="1400" b="1" dirty="0" smtClean="0"/>
              <a:t> &gt;= 0; </a:t>
            </a:r>
            <a:r>
              <a:rPr lang="en-US" sz="1400" b="1" dirty="0" err="1" smtClean="0"/>
              <a:t>i</a:t>
            </a:r>
            <a:r>
              <a:rPr lang="en-US" sz="1400" b="1" dirty="0" smtClean="0"/>
              <a:t>--</a:t>
            </a:r>
            <a:r>
              <a:rPr lang="en-US" sz="1400" dirty="0" smtClean="0"/>
              <a:t>) </a:t>
            </a:r>
          </a:p>
          <a:p>
            <a:pPr defTabSz="180000"/>
            <a:r>
              <a:rPr lang="en-US" sz="1400" dirty="0" smtClean="0"/>
              <a:t>	sum += </a:t>
            </a:r>
            <a:r>
              <a:rPr lang="en-US" sz="1400" dirty="0" err="1" smtClean="0"/>
              <a:t>i</a:t>
            </a:r>
            <a:r>
              <a:rPr lang="en-US" sz="1400" dirty="0" smtClean="0"/>
              <a:t>;</a:t>
            </a:r>
          </a:p>
        </p:txBody>
      </p:sp>
      <p:sp>
        <p:nvSpPr>
          <p:cNvPr id="13" name="슬라이드 번호 개체 틀 12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5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2556623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ko-KR" dirty="0" smtClean="0"/>
              <a:t>for</a:t>
            </a:r>
            <a:r>
              <a:rPr lang="ko-KR" altLang="en-US" dirty="0" smtClean="0"/>
              <a:t>문의 특이한 형태</a:t>
            </a:r>
            <a:endParaRPr lang="ko-KR" altLang="en-US" dirty="0"/>
          </a:p>
        </p:txBody>
      </p:sp>
      <p:sp>
        <p:nvSpPr>
          <p:cNvPr id="4" name="직사각형 3"/>
          <p:cNvSpPr/>
          <p:nvPr/>
        </p:nvSpPr>
        <p:spPr>
          <a:xfrm>
            <a:off x="1259632" y="1519687"/>
            <a:ext cx="6601936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for(</a:t>
            </a:r>
            <a:r>
              <a:rPr lang="ko-KR" altLang="en-US" sz="1400" dirty="0" smtClean="0"/>
              <a:t>초기작업</a:t>
            </a:r>
            <a:r>
              <a:rPr lang="en-US" altLang="ko-KR" sz="1400" dirty="0" smtClean="0"/>
              <a:t>; </a:t>
            </a:r>
            <a:r>
              <a:rPr lang="en-US" altLang="ko-KR" sz="1400" b="1" dirty="0" smtClean="0"/>
              <a:t>true</a:t>
            </a:r>
            <a:r>
              <a:rPr lang="en-US" altLang="ko-KR" sz="1400" dirty="0" smtClean="0"/>
              <a:t>; </a:t>
            </a:r>
            <a:r>
              <a:rPr lang="ko-KR" altLang="en-US" sz="1400" dirty="0" err="1" smtClean="0"/>
              <a:t>반복후작업</a:t>
            </a:r>
            <a:r>
              <a:rPr lang="en-US" altLang="ko-KR" sz="1400" dirty="0" smtClean="0"/>
              <a:t>) { // </a:t>
            </a:r>
            <a:r>
              <a:rPr lang="ko-KR" altLang="en-US" sz="1400" dirty="0" smtClean="0"/>
              <a:t>반복 조건이 </a:t>
            </a:r>
            <a:r>
              <a:rPr lang="en-US" altLang="ko-KR" sz="1400" dirty="0" smtClean="0"/>
              <a:t>true</a:t>
            </a:r>
            <a:r>
              <a:rPr lang="ko-KR" altLang="en-US" sz="1400" dirty="0" smtClean="0"/>
              <a:t>이면 </a:t>
            </a:r>
            <a:r>
              <a:rPr lang="en-US" altLang="ko-KR" sz="1400" dirty="0" smtClean="0"/>
              <a:t> </a:t>
            </a:r>
            <a:r>
              <a:rPr lang="ko-KR" altLang="en-US" sz="1400" b="1" dirty="0" smtClean="0"/>
              <a:t>무한 반복</a:t>
            </a:r>
          </a:p>
          <a:p>
            <a:r>
              <a:rPr lang="en-US" altLang="ko-KR" sz="1400" dirty="0" smtClean="0"/>
              <a:t>............</a:t>
            </a:r>
          </a:p>
          <a:p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5" name="직사각형 4"/>
          <p:cNvSpPr/>
          <p:nvPr/>
        </p:nvSpPr>
        <p:spPr>
          <a:xfrm>
            <a:off x="1259632" y="2656425"/>
            <a:ext cx="6601936" cy="73866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for(</a:t>
            </a:r>
            <a:r>
              <a:rPr lang="ko-KR" altLang="en-US" sz="1400" dirty="0" smtClean="0"/>
              <a:t>초기작업</a:t>
            </a:r>
            <a:r>
              <a:rPr lang="en-US" altLang="ko-KR" sz="1400" b="1" dirty="0" smtClean="0"/>
              <a:t>; ; </a:t>
            </a:r>
            <a:r>
              <a:rPr lang="ko-KR" altLang="en-US" sz="1400" dirty="0" err="1" smtClean="0"/>
              <a:t>반복후작업</a:t>
            </a:r>
            <a:r>
              <a:rPr lang="en-US" altLang="ko-KR" sz="1400" dirty="0" smtClean="0"/>
              <a:t>) { // </a:t>
            </a:r>
            <a:r>
              <a:rPr lang="ko-KR" altLang="en-US" sz="1400" dirty="0" smtClean="0"/>
              <a:t>반복조건이 비어 있으면 </a:t>
            </a:r>
            <a:r>
              <a:rPr lang="en-US" altLang="ko-KR" sz="1400" dirty="0" smtClean="0"/>
              <a:t>true</a:t>
            </a:r>
            <a:r>
              <a:rPr lang="ko-KR" altLang="en-US" sz="1400" dirty="0" smtClean="0"/>
              <a:t>로 간주</a:t>
            </a:r>
            <a:r>
              <a:rPr lang="en-US" altLang="ko-KR" sz="1400" dirty="0" smtClean="0"/>
              <a:t>, </a:t>
            </a:r>
            <a:r>
              <a:rPr lang="ko-KR" altLang="en-US" sz="1400" b="1" dirty="0" smtClean="0"/>
              <a:t>무한 반복</a:t>
            </a:r>
          </a:p>
          <a:p>
            <a:r>
              <a:rPr lang="en-US" altLang="ko-KR" sz="1400" dirty="0" smtClean="0"/>
              <a:t>............</a:t>
            </a:r>
          </a:p>
          <a:p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6" name="직사각형 5"/>
          <p:cNvSpPr/>
          <p:nvPr/>
        </p:nvSpPr>
        <p:spPr>
          <a:xfrm>
            <a:off x="1259632" y="3808553"/>
            <a:ext cx="6601936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sz="1400" dirty="0" smtClean="0"/>
              <a:t>// </a:t>
            </a:r>
            <a:r>
              <a:rPr lang="ko-KR" altLang="en-US" sz="1400" dirty="0" smtClean="0"/>
              <a:t>초기 작업과 </a:t>
            </a:r>
            <a:r>
              <a:rPr lang="ko-KR" altLang="en-US" sz="1400" dirty="0" err="1" smtClean="0"/>
              <a:t>반복후작업은</a:t>
            </a:r>
            <a:r>
              <a:rPr lang="ko-KR" altLang="en-US" sz="1400" dirty="0" smtClean="0"/>
              <a:t> </a:t>
            </a:r>
            <a:r>
              <a:rPr lang="en-US" altLang="ko-KR" sz="1400" dirty="0" smtClean="0"/>
              <a:t>‘,’</a:t>
            </a:r>
            <a:r>
              <a:rPr lang="ko-KR" altLang="en-US" sz="1400" dirty="0" smtClean="0"/>
              <a:t>로</a:t>
            </a:r>
            <a:r>
              <a:rPr lang="en-US" altLang="ko-KR" sz="1400" dirty="0" smtClean="0"/>
              <a:t> </a:t>
            </a:r>
            <a:r>
              <a:rPr lang="ko-KR" altLang="en-US" sz="1400" dirty="0" smtClean="0"/>
              <a:t>분리하여 </a:t>
            </a:r>
            <a:r>
              <a:rPr lang="ko-KR" altLang="en-US" sz="1400" b="1" dirty="0" smtClean="0"/>
              <a:t>여러 문장 나열 가능</a:t>
            </a:r>
            <a:endParaRPr lang="en-US" altLang="ko-KR" sz="1400" b="1" dirty="0" smtClean="0"/>
          </a:p>
          <a:p>
            <a:r>
              <a:rPr lang="en-US" sz="1400" dirty="0" smtClean="0"/>
              <a:t>for(</a:t>
            </a:r>
            <a:r>
              <a:rPr lang="en-US" sz="1400" dirty="0" err="1" smtClean="0"/>
              <a:t>i</a:t>
            </a:r>
            <a:r>
              <a:rPr lang="en-US" sz="1400" dirty="0" smtClean="0"/>
              <a:t>=0; </a:t>
            </a:r>
            <a:r>
              <a:rPr lang="en-US" sz="1400" dirty="0" err="1" smtClean="0"/>
              <a:t>i</a:t>
            </a:r>
            <a:r>
              <a:rPr lang="en-US" sz="1400" dirty="0" smtClean="0"/>
              <a:t>&lt;10; </a:t>
            </a:r>
            <a:r>
              <a:rPr lang="en-US" sz="1400" b="1" dirty="0" err="1" smtClean="0"/>
              <a:t>i</a:t>
            </a:r>
            <a:r>
              <a:rPr lang="en-US" sz="1400" b="1" dirty="0" smtClean="0"/>
              <a:t>++, </a:t>
            </a:r>
            <a:r>
              <a:rPr lang="en-US" sz="1400" b="1" dirty="0" err="1" smtClean="0"/>
              <a:t>System.out.println</a:t>
            </a:r>
            <a:r>
              <a:rPr lang="en-US" sz="1400" b="1" dirty="0" smtClean="0"/>
              <a:t>(</a:t>
            </a:r>
            <a:r>
              <a:rPr lang="en-US" sz="1400" b="1" dirty="0" err="1" smtClean="0"/>
              <a:t>i</a:t>
            </a:r>
            <a:r>
              <a:rPr lang="en-US" sz="1400" b="1" dirty="0" smtClean="0"/>
              <a:t>)</a:t>
            </a:r>
            <a:r>
              <a:rPr lang="en-US" sz="1400" dirty="0" smtClean="0"/>
              <a:t>) { </a:t>
            </a:r>
          </a:p>
          <a:p>
            <a:r>
              <a:rPr lang="en-US" sz="1400" dirty="0" smtClean="0"/>
              <a:t>.........................</a:t>
            </a:r>
          </a:p>
          <a:p>
            <a:r>
              <a:rPr lang="en-US" sz="1400" dirty="0" smtClean="0"/>
              <a:t>}</a:t>
            </a:r>
            <a:endParaRPr lang="en-US" sz="1400" dirty="0"/>
          </a:p>
        </p:txBody>
      </p:sp>
      <p:sp>
        <p:nvSpPr>
          <p:cNvPr id="7" name="직사각형 6"/>
          <p:cNvSpPr/>
          <p:nvPr/>
        </p:nvSpPr>
        <p:spPr>
          <a:xfrm>
            <a:off x="1245823" y="5248713"/>
            <a:ext cx="6601936" cy="954107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>
            <a:spAutoFit/>
          </a:bodyPr>
          <a:lstStyle/>
          <a:p>
            <a:r>
              <a:rPr lang="en-US" altLang="ko-KR" sz="1400" dirty="0" smtClean="0"/>
              <a:t>// </a:t>
            </a:r>
            <a:r>
              <a:rPr lang="en-US" altLang="ko-KR" sz="1400" b="1" dirty="0" smtClean="0"/>
              <a:t>for</a:t>
            </a:r>
            <a:r>
              <a:rPr lang="ko-KR" altLang="en-US" sz="1400" b="1" dirty="0" smtClean="0"/>
              <a:t>문 </a:t>
            </a:r>
            <a:r>
              <a:rPr lang="ko-KR" altLang="en-US" sz="1400" b="1" dirty="0"/>
              <a:t>내에 변수 </a:t>
            </a:r>
            <a:r>
              <a:rPr lang="ko-KR" altLang="en-US" sz="1400" b="1" dirty="0" smtClean="0"/>
              <a:t>선언</a:t>
            </a:r>
            <a:endParaRPr lang="en-US" altLang="ko-KR" sz="1400" b="1" dirty="0" smtClean="0"/>
          </a:p>
          <a:p>
            <a:r>
              <a:rPr lang="en-US" altLang="ko-KR" sz="1400" dirty="0" smtClean="0"/>
              <a:t>for(</a:t>
            </a:r>
            <a:r>
              <a:rPr lang="en-US" altLang="ko-KR" sz="1400" b="1" dirty="0" err="1" smtClean="0"/>
              <a:t>int</a:t>
            </a:r>
            <a:r>
              <a:rPr lang="en-US" altLang="ko-KR" sz="1400" b="1" dirty="0" smtClean="0"/>
              <a:t> i=0</a:t>
            </a:r>
            <a:r>
              <a:rPr lang="en-US" altLang="ko-KR" sz="1400" dirty="0" smtClean="0"/>
              <a:t>; i&lt;10; i++) { // </a:t>
            </a:r>
            <a:r>
              <a:rPr lang="ko-KR" altLang="en-US" sz="1400" dirty="0" smtClean="0"/>
              <a:t>변수 </a:t>
            </a:r>
            <a:r>
              <a:rPr lang="en-US" altLang="ko-KR" sz="1400" dirty="0" smtClean="0"/>
              <a:t>i</a:t>
            </a:r>
            <a:r>
              <a:rPr lang="ko-KR" altLang="en-US" sz="1400" dirty="0" smtClean="0"/>
              <a:t>는 </a:t>
            </a:r>
            <a:r>
              <a:rPr lang="en-US" altLang="ko-KR" sz="1400" dirty="0" smtClean="0"/>
              <a:t>for</a:t>
            </a:r>
            <a:r>
              <a:rPr lang="ko-KR" altLang="en-US" sz="1400" dirty="0" smtClean="0"/>
              <a:t>문 내에서만 사용 가능</a:t>
            </a:r>
          </a:p>
          <a:p>
            <a:r>
              <a:rPr lang="en-US" altLang="ko-KR" sz="1400" dirty="0" smtClean="0"/>
              <a:t>............</a:t>
            </a:r>
          </a:p>
          <a:p>
            <a:r>
              <a:rPr lang="en-US" altLang="ko-KR" sz="1400" dirty="0" smtClean="0"/>
              <a:t>}</a:t>
            </a:r>
            <a:endParaRPr lang="en-US" altLang="ko-KR" sz="1400" dirty="0"/>
          </a:p>
        </p:txBody>
      </p:sp>
      <p:sp>
        <p:nvSpPr>
          <p:cNvPr id="8" name="슬라이드 번호 개체 틀 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6</a:t>
            </a:fld>
            <a:endParaRPr lang="ko-KR" altLang="en-US"/>
          </a:p>
        </p:txBody>
      </p:sp>
    </p:spTree>
    <p:extLst>
      <p:ext uri="{BB962C8B-B14F-4D97-AF65-F5344CB8AC3E}">
        <p14:creationId xmlns:p14="http://schemas.microsoft.com/office/powerpoint/2010/main" val="1960858366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755576" y="1751332"/>
            <a:ext cx="5572164" cy="3754874"/>
          </a:xfrm>
          <a:prstGeom prst="rect">
            <a:avLst/>
          </a:prstGeom>
          <a:solidFill>
            <a:schemeClr val="accent1">
              <a:lumMod val="40000"/>
              <a:lumOff val="60000"/>
            </a:schemeClr>
          </a:solidFill>
          <a:ln>
            <a:solidFill>
              <a:schemeClr val="accent1">
                <a:lumMod val="75000"/>
              </a:schemeClr>
            </a:solidFill>
          </a:ln>
        </p:spPr>
        <p:txBody>
          <a:bodyPr wrap="square" rtlCol="0">
            <a:spAutoFit/>
          </a:bodyPr>
          <a:lstStyle/>
          <a:p>
            <a:pPr defTabSz="180000" fontAlgn="base" latinLnBrk="0"/>
            <a:r>
              <a:rPr lang="en-US" altLang="ko-KR" sz="1400" dirty="0"/>
              <a:t>public class </a:t>
            </a:r>
            <a:r>
              <a:rPr lang="en-US" altLang="ko-KR" sz="1400" dirty="0" err="1"/>
              <a:t>ForSample</a:t>
            </a:r>
            <a:r>
              <a:rPr lang="en-US" altLang="ko-KR" sz="1400" dirty="0"/>
              <a:t> {</a:t>
            </a:r>
          </a:p>
          <a:p>
            <a:pPr defTabSz="180000" fontAlgn="base" latinLnBrk="0"/>
            <a:r>
              <a:rPr lang="en-US" altLang="ko-KR" sz="1400" dirty="0"/>
              <a:t>	public static void main(String[] </a:t>
            </a:r>
            <a:r>
              <a:rPr lang="en-US" altLang="ko-KR" sz="1400" dirty="0" err="1"/>
              <a:t>args</a:t>
            </a:r>
            <a:r>
              <a:rPr lang="en-US" altLang="ko-KR" sz="1400" dirty="0"/>
              <a:t>) {</a:t>
            </a:r>
          </a:p>
          <a:p>
            <a:pPr defTabSz="180000" fontAlgn="base" latinLnBrk="0"/>
            <a:r>
              <a:rPr lang="en-US" altLang="ko-KR" sz="1400" dirty="0"/>
              <a:t>		</a:t>
            </a:r>
            <a:r>
              <a:rPr lang="en-US" altLang="ko-KR" sz="1400" dirty="0" err="1"/>
              <a:t>int</a:t>
            </a:r>
            <a:r>
              <a:rPr lang="en-US" altLang="ko-KR" sz="1400" dirty="0"/>
              <a:t> sum=0;</a:t>
            </a:r>
          </a:p>
          <a:p>
            <a:pPr defTabSz="180000" fontAlgn="base" latinLnBrk="0"/>
            <a:r>
              <a:rPr lang="en-US" altLang="ko-KR" sz="1400" dirty="0"/>
              <a:t>		</a:t>
            </a:r>
          </a:p>
          <a:p>
            <a:pPr defTabSz="180000" fontAlgn="base" latinLnBrk="0"/>
            <a:r>
              <a:rPr lang="en-US" altLang="ko-KR" sz="1400" dirty="0"/>
              <a:t>		</a:t>
            </a:r>
            <a:r>
              <a:rPr lang="en-US" altLang="ko-KR" sz="1400" b="1" dirty="0"/>
              <a:t>for(</a:t>
            </a:r>
            <a:r>
              <a:rPr lang="en-US" altLang="ko-KR" sz="1400" b="1" dirty="0" err="1"/>
              <a:t>int</a:t>
            </a:r>
            <a:r>
              <a:rPr lang="en-US" altLang="ko-KR" sz="1400" b="1" dirty="0"/>
              <a:t> </a:t>
            </a:r>
            <a:r>
              <a:rPr lang="en-US" altLang="ko-KR" sz="1400" b="1" dirty="0" err="1"/>
              <a:t>i</a:t>
            </a:r>
            <a:r>
              <a:rPr lang="en-US" altLang="ko-KR" sz="1400" b="1" dirty="0"/>
              <a:t>=1; </a:t>
            </a:r>
            <a:r>
              <a:rPr lang="en-US" altLang="ko-KR" sz="1400" b="1" dirty="0" err="1"/>
              <a:t>i</a:t>
            </a:r>
            <a:r>
              <a:rPr lang="en-US" altLang="ko-KR" sz="1400" b="1" dirty="0"/>
              <a:t>&lt;=10; </a:t>
            </a:r>
            <a:r>
              <a:rPr lang="en-US" altLang="ko-KR" sz="1400" b="1" dirty="0" err="1"/>
              <a:t>i</a:t>
            </a:r>
            <a:r>
              <a:rPr lang="en-US" altLang="ko-KR" sz="1400" b="1" dirty="0"/>
              <a:t>++) </a:t>
            </a:r>
            <a:r>
              <a:rPr lang="en-US" altLang="ko-KR" sz="1400" dirty="0"/>
              <a:t>{ // 1~10</a:t>
            </a:r>
            <a:r>
              <a:rPr lang="ko-KR" altLang="en-US" sz="1400" dirty="0"/>
              <a:t>까지 반복</a:t>
            </a:r>
          </a:p>
          <a:p>
            <a:pPr defTabSz="180000" fontAlgn="base" latinLnBrk="0"/>
            <a:r>
              <a:rPr lang="ko-KR" altLang="en-US" sz="1400" dirty="0"/>
              <a:t>			</a:t>
            </a:r>
            <a:r>
              <a:rPr lang="en-US" altLang="ko-KR" sz="1400" dirty="0"/>
              <a:t>sum += </a:t>
            </a:r>
            <a:r>
              <a:rPr lang="en-US" altLang="ko-KR" sz="1400" dirty="0" err="1"/>
              <a:t>i</a:t>
            </a:r>
            <a:r>
              <a:rPr lang="en-US" altLang="ko-KR" sz="1400" dirty="0"/>
              <a:t>;</a:t>
            </a:r>
          </a:p>
          <a:p>
            <a:pPr defTabSz="180000" fontAlgn="base" latinLnBrk="0"/>
            <a:r>
              <a:rPr lang="en-US" altLang="ko-KR" sz="1400" dirty="0"/>
              <a:t>			</a:t>
            </a:r>
            <a:r>
              <a:rPr lang="en-US" altLang="ko-KR" sz="1400" dirty="0" err="1"/>
              <a:t>System.out.print</a:t>
            </a:r>
            <a:r>
              <a:rPr lang="en-US" altLang="ko-KR" sz="1400" dirty="0"/>
              <a:t>(</a:t>
            </a:r>
            <a:r>
              <a:rPr lang="en-US" altLang="ko-KR" sz="1400" dirty="0" err="1"/>
              <a:t>i</a:t>
            </a:r>
            <a:r>
              <a:rPr lang="en-US" altLang="ko-KR" sz="1400" dirty="0"/>
              <a:t>); // </a:t>
            </a:r>
            <a:r>
              <a:rPr lang="ko-KR" altLang="en-US" sz="1400" dirty="0"/>
              <a:t>더하는 수 </a:t>
            </a:r>
            <a:r>
              <a:rPr lang="ko-KR" altLang="en-US" sz="1400" dirty="0" smtClean="0"/>
              <a:t>출력</a:t>
            </a:r>
            <a:endParaRPr lang="en-US" altLang="ko-KR" sz="1400" dirty="0" smtClean="0"/>
          </a:p>
          <a:p>
            <a:pPr defTabSz="180000" fontAlgn="base" latinLnBrk="0"/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		</a:t>
            </a:r>
            <a:r>
              <a:rPr lang="en-US" altLang="ko-KR" sz="1400" b="1" dirty="0"/>
              <a:t>if(</a:t>
            </a:r>
            <a:r>
              <a:rPr lang="en-US" altLang="ko-KR" sz="1400" b="1" dirty="0" err="1"/>
              <a:t>i</a:t>
            </a:r>
            <a:r>
              <a:rPr lang="en-US" altLang="ko-KR" sz="1400" b="1" dirty="0"/>
              <a:t>&lt;=9) </a:t>
            </a:r>
            <a:r>
              <a:rPr lang="en-US" altLang="ko-KR" sz="1400" dirty="0"/>
              <a:t>// 1~9</a:t>
            </a:r>
            <a:r>
              <a:rPr lang="ko-KR" altLang="en-US" sz="1400" dirty="0"/>
              <a:t>까지는 </a:t>
            </a:r>
            <a:r>
              <a:rPr lang="en-US" altLang="ko-KR" sz="1400" dirty="0"/>
              <a:t>'+' </a:t>
            </a:r>
            <a:r>
              <a:rPr lang="ko-KR" altLang="en-US" sz="1400" dirty="0"/>
              <a:t>출력</a:t>
            </a:r>
          </a:p>
          <a:p>
            <a:pPr defTabSz="180000" fontAlgn="base" latinLnBrk="0"/>
            <a:r>
              <a:rPr lang="ko-KR" altLang="en-US" sz="1400" dirty="0"/>
              <a:t>				</a:t>
            </a:r>
            <a:r>
              <a:rPr lang="en-US" altLang="ko-KR" sz="1400" dirty="0" err="1"/>
              <a:t>System.out.print</a:t>
            </a:r>
            <a:r>
              <a:rPr lang="en-US" altLang="ko-KR" sz="1400" dirty="0" smtClean="0"/>
              <a:t>("+");</a:t>
            </a:r>
            <a:endParaRPr lang="en-US" altLang="ko-KR" sz="1400" dirty="0"/>
          </a:p>
          <a:p>
            <a:pPr defTabSz="180000" fontAlgn="base" latinLnBrk="0"/>
            <a:r>
              <a:rPr lang="en-US" altLang="ko-KR" sz="1400" dirty="0"/>
              <a:t>			</a:t>
            </a:r>
            <a:r>
              <a:rPr lang="en-US" altLang="ko-KR" sz="1400" b="1" dirty="0"/>
              <a:t>else</a:t>
            </a:r>
            <a:r>
              <a:rPr lang="en-US" altLang="ko-KR" sz="1400" dirty="0"/>
              <a:t> { // </a:t>
            </a:r>
            <a:r>
              <a:rPr lang="en-US" altLang="ko-KR" sz="1400" dirty="0" err="1"/>
              <a:t>i</a:t>
            </a:r>
            <a:r>
              <a:rPr lang="ko-KR" altLang="en-US" sz="1400" dirty="0"/>
              <a:t>가 </a:t>
            </a:r>
            <a:r>
              <a:rPr lang="en-US" altLang="ko-KR" sz="1400" dirty="0"/>
              <a:t>10</a:t>
            </a:r>
            <a:r>
              <a:rPr lang="ko-KR" altLang="en-US" sz="1400" dirty="0"/>
              <a:t>인 경우 </a:t>
            </a:r>
          </a:p>
          <a:p>
            <a:pPr defTabSz="180000" fontAlgn="base" latinLnBrk="0"/>
            <a:r>
              <a:rPr lang="ko-KR" altLang="en-US" sz="1400" dirty="0"/>
              <a:t>				</a:t>
            </a:r>
            <a:r>
              <a:rPr lang="en-US" altLang="ko-KR" sz="1400" dirty="0" err="1"/>
              <a:t>System.out.print</a:t>
            </a:r>
            <a:r>
              <a:rPr lang="en-US" altLang="ko-KR" sz="1400" dirty="0"/>
              <a:t>("="); // '=' </a:t>
            </a:r>
            <a:r>
              <a:rPr lang="ko-KR" altLang="en-US" sz="1400" dirty="0"/>
              <a:t>출력하고</a:t>
            </a:r>
          </a:p>
          <a:p>
            <a:pPr defTabSz="180000" fontAlgn="base" latinLnBrk="0"/>
            <a:r>
              <a:rPr lang="ko-KR" altLang="en-US" sz="1400" dirty="0"/>
              <a:t>				</a:t>
            </a:r>
            <a:r>
              <a:rPr lang="en-US" altLang="ko-KR" sz="1400" dirty="0" err="1"/>
              <a:t>System.out.print</a:t>
            </a:r>
            <a:r>
              <a:rPr lang="en-US" altLang="ko-KR" sz="1400" dirty="0"/>
              <a:t>(sum); // </a:t>
            </a:r>
            <a:r>
              <a:rPr lang="ko-KR" altLang="en-US" sz="1400" dirty="0"/>
              <a:t>덧셈 결과 출력</a:t>
            </a:r>
          </a:p>
          <a:p>
            <a:pPr defTabSz="180000" fontAlgn="base" latinLnBrk="0"/>
            <a:r>
              <a:rPr lang="ko-KR" altLang="en-US" sz="1400" dirty="0"/>
              <a:t>			</a:t>
            </a:r>
            <a:r>
              <a:rPr lang="en-US" altLang="ko-KR" sz="1400" dirty="0"/>
              <a:t>}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	</a:t>
            </a:r>
            <a:r>
              <a:rPr lang="en-US" altLang="ko-KR" sz="1400" dirty="0"/>
              <a:t>}</a:t>
            </a:r>
            <a:endParaRPr lang="ko-KR" altLang="en-US" sz="1400" dirty="0"/>
          </a:p>
          <a:p>
            <a:pPr defTabSz="180000" fontAlgn="base" latinLnBrk="0"/>
            <a:r>
              <a:rPr lang="ko-KR" altLang="en-US" sz="1400" dirty="0"/>
              <a:t>	</a:t>
            </a:r>
            <a:r>
              <a:rPr lang="en-US" altLang="ko-KR" sz="1400" dirty="0"/>
              <a:t>}</a:t>
            </a:r>
            <a:endParaRPr lang="ko-KR" altLang="en-US" sz="1400" dirty="0"/>
          </a:p>
          <a:p>
            <a:pPr defTabSz="180000" fontAlgn="base" latinLnBrk="0"/>
            <a:r>
              <a:rPr lang="en-US" altLang="ko-KR" sz="1400" dirty="0"/>
              <a:t>}</a:t>
            </a:r>
            <a:endParaRPr lang="ko-KR" altLang="en-US" sz="1400" dirty="0"/>
          </a:p>
        </p:txBody>
      </p:sp>
      <p:sp>
        <p:nvSpPr>
          <p:cNvPr id="2" name="제목 1"/>
          <p:cNvSpPr>
            <a:spLocks noGrp="1"/>
          </p:cNvSpPr>
          <p:nvPr>
            <p:ph type="title"/>
          </p:nvPr>
        </p:nvSpPr>
        <p:spPr/>
        <p:txBody>
          <a:bodyPr>
            <a:noAutofit/>
          </a:bodyPr>
          <a:lstStyle/>
          <a:p>
            <a:r>
              <a:rPr lang="ko-KR" altLang="en-US" sz="2400" dirty="0" smtClean="0"/>
              <a:t>예제 </a:t>
            </a:r>
            <a:r>
              <a:rPr lang="en-US" altLang="ko-KR" sz="2400" dirty="0" smtClean="0"/>
              <a:t>3-1 : for </a:t>
            </a:r>
            <a:r>
              <a:rPr lang="ko-KR" altLang="en-US" sz="2400" dirty="0" smtClean="0"/>
              <a:t>문을 이용하여 </a:t>
            </a:r>
            <a:r>
              <a:rPr lang="en-US" altLang="ko-KR" sz="2400" dirty="0" smtClean="0"/>
              <a:t>1</a:t>
            </a:r>
            <a:r>
              <a:rPr lang="ko-KR" altLang="en-US" sz="2400" dirty="0" smtClean="0"/>
              <a:t>부터 </a:t>
            </a:r>
            <a:r>
              <a:rPr lang="en-US" altLang="ko-KR" sz="2400" dirty="0" smtClean="0"/>
              <a:t>10</a:t>
            </a:r>
            <a:r>
              <a:rPr lang="ko-KR" altLang="en-US" sz="2400" dirty="0" smtClean="0"/>
              <a:t>까지 합 출력</a:t>
            </a:r>
            <a:endParaRPr lang="ko-KR" altLang="en-US" sz="2400" dirty="0"/>
          </a:p>
        </p:txBody>
      </p:sp>
      <p:sp>
        <p:nvSpPr>
          <p:cNvPr id="7" name="슬라이드 번호 개체 틀 6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7</a:t>
            </a:fld>
            <a:endParaRPr lang="ko-KR" altLang="en-US"/>
          </a:p>
        </p:txBody>
      </p:sp>
      <p:sp>
        <p:nvSpPr>
          <p:cNvPr id="5" name="TextBox 4"/>
          <p:cNvSpPr txBox="1"/>
          <p:nvPr/>
        </p:nvSpPr>
        <p:spPr>
          <a:xfrm>
            <a:off x="611560" y="1340768"/>
            <a:ext cx="6056466" cy="338554"/>
          </a:xfrm>
          <a:prstGeom prst="rect">
            <a:avLst/>
          </a:prstGeom>
          <a:noFill/>
        </p:spPr>
        <p:txBody>
          <a:bodyPr wrap="none" rtlCol="0">
            <a:spAutoFit/>
          </a:bodyPr>
          <a:lstStyle/>
          <a:p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for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문을 이용하여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1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부터 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10</a:t>
            </a:r>
            <a:r>
              <a:rPr lang="ko-KR" altLang="en-US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까지 덧셈을 표시하고 합을 구하시오</a:t>
            </a:r>
            <a:r>
              <a:rPr lang="en-US" altLang="ko-KR" sz="1600" dirty="0">
                <a:solidFill>
                  <a:schemeClr val="accent2">
                    <a:lumMod val="75000"/>
                  </a:schemeClr>
                </a:solidFill>
                <a:latin typeface="+mj-ea"/>
                <a:ea typeface="+mj-ea"/>
              </a:rPr>
              <a:t>.</a:t>
            </a:r>
            <a:endParaRPr lang="ko-KR" altLang="en-US" sz="1600" dirty="0">
              <a:solidFill>
                <a:schemeClr val="accent2">
                  <a:lumMod val="75000"/>
                </a:schemeClr>
              </a:solidFill>
              <a:latin typeface="+mj-ea"/>
              <a:ea typeface="+mj-ea"/>
            </a:endParaRPr>
          </a:p>
        </p:txBody>
      </p:sp>
      <p:sp>
        <p:nvSpPr>
          <p:cNvPr id="3" name="Rectangle 2"/>
          <p:cNvSpPr>
            <a:spLocks noChangeArrowheads="1"/>
          </p:cNvSpPr>
          <p:nvPr/>
        </p:nvSpPr>
        <p:spPr bwMode="auto">
          <a:xfrm>
            <a:off x="0" y="0"/>
            <a:ext cx="9144000" cy="457200"/>
          </a:xfrm>
          <a:prstGeom prst="rect">
            <a:avLst/>
          </a:prstGeom>
          <a:noFill/>
          <a:ln>
            <a:noFill/>
          </a:ln>
          <a:effectLst/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  <a:ext uri="{AF507438-7753-43E0-B8FC-AC1667EBCBE1}">
              <a14:hiddenEffects xmlns:a14="http://schemas.microsoft.com/office/drawing/2010/main">
                <a:effectLst>
                  <a:outerShdw dist="35921" dir="2700000" algn="ctr" rotWithShape="0">
                    <a:schemeClr val="bg2"/>
                  </a:outerShdw>
                </a:effectLst>
              </a14:hiddenEffects>
            </a:ext>
          </a:extLst>
        </p:spPr>
        <p:txBody>
          <a:bodyPr vert="horz" wrap="none" lIns="91440" tIns="45720" rIns="91440" bIns="45720" numCol="1" anchor="ctr" anchorCtr="0" compatLnSpc="1">
            <a:prstTxWarp prst="textNoShape">
              <a:avLst/>
            </a:prstTxWarp>
            <a:spAutoFit/>
          </a:bodyPr>
          <a:lstStyle/>
          <a:p>
            <a:endParaRPr lang="ko-KR" altLang="en-US"/>
          </a:p>
        </p:txBody>
      </p:sp>
      <p:sp>
        <p:nvSpPr>
          <p:cNvPr id="6" name="TextBox 5"/>
          <p:cNvSpPr txBox="1"/>
          <p:nvPr/>
        </p:nvSpPr>
        <p:spPr>
          <a:xfrm>
            <a:off x="746335" y="5713511"/>
            <a:ext cx="5572164" cy="307777"/>
          </a:xfrm>
          <a:prstGeom prst="rect">
            <a:avLst/>
          </a:prstGeom>
          <a:solidFill>
            <a:srgbClr val="DAEEC4"/>
          </a:solidFill>
          <a:ln>
            <a:noFill/>
          </a:ln>
        </p:spPr>
        <p:txBody>
          <a:bodyPr wrap="square">
            <a:spAutoFit/>
          </a:bodyPr>
          <a:lstStyle>
            <a:defPPr>
              <a:defRPr lang="ko-KR"/>
            </a:defPPr>
            <a:lvl1pPr>
              <a:defRPr sz="1400"/>
            </a:lvl1pPr>
          </a:lstStyle>
          <a:p>
            <a:r>
              <a:rPr lang="en-US" altLang="ko-KR" dirty="0"/>
              <a:t>1+2+3+4+5+6+7+8+9+10=55</a:t>
            </a:r>
            <a:endParaRPr lang="ko-KR" altLang="en-US" dirty="0"/>
          </a:p>
        </p:txBody>
      </p:sp>
    </p:spTree>
    <p:extLst>
      <p:ext uri="{BB962C8B-B14F-4D97-AF65-F5344CB8AC3E}">
        <p14:creationId xmlns:p14="http://schemas.microsoft.com/office/powerpoint/2010/main" val="425036488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700070"/>
          </a:xfrm>
        </p:spPr>
        <p:txBody>
          <a:bodyPr/>
          <a:lstStyle/>
          <a:p>
            <a:r>
              <a:rPr lang="en-US" altLang="ko-KR" dirty="0" smtClean="0"/>
              <a:t>while </a:t>
            </a:r>
            <a:r>
              <a:rPr lang="ko-KR" altLang="en-US" dirty="0" smtClean="0"/>
              <a:t>문의</a:t>
            </a:r>
            <a:r>
              <a:rPr lang="en-US" altLang="ko-KR" dirty="0" smtClean="0"/>
              <a:t> </a:t>
            </a:r>
            <a:r>
              <a:rPr lang="ko-KR" altLang="en-US" dirty="0" smtClean="0"/>
              <a:t>구성</a:t>
            </a:r>
            <a:endParaRPr lang="ko-KR" altLang="en-US" dirty="0"/>
          </a:p>
        </p:txBody>
      </p:sp>
      <p:sp>
        <p:nvSpPr>
          <p:cNvPr id="27" name="TextBox 26"/>
          <p:cNvSpPr txBox="1"/>
          <p:nvPr/>
        </p:nvSpPr>
        <p:spPr>
          <a:xfrm>
            <a:off x="1665563" y="5085184"/>
            <a:ext cx="5000660" cy="738664"/>
          </a:xfrm>
          <a:prstGeom prst="rect">
            <a:avLst/>
          </a:prstGeom>
          <a:noFill/>
          <a:ln>
            <a:solidFill>
              <a:schemeClr val="accent1"/>
            </a:solidFill>
          </a:ln>
        </p:spPr>
        <p:txBody>
          <a:bodyPr wrap="square" rtlCol="0">
            <a:spAutoFit/>
          </a:bodyPr>
          <a:lstStyle/>
          <a:p>
            <a:pPr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70C0"/>
                </a:solidFill>
              </a:rPr>
              <a:t> 반복 조건이 </a:t>
            </a:r>
            <a:r>
              <a:rPr lang="en-US" altLang="ko-KR" sz="1400" dirty="0" smtClean="0">
                <a:solidFill>
                  <a:srgbClr val="0070C0"/>
                </a:solidFill>
              </a:rPr>
              <a:t>true</a:t>
            </a:r>
            <a:r>
              <a:rPr lang="ko-KR" altLang="en-US" sz="1400" dirty="0" smtClean="0">
                <a:solidFill>
                  <a:srgbClr val="0070C0"/>
                </a:solidFill>
              </a:rPr>
              <a:t>이면 반복</a:t>
            </a:r>
            <a:r>
              <a:rPr lang="en-US" altLang="ko-KR" sz="1400" dirty="0" smtClean="0">
                <a:solidFill>
                  <a:srgbClr val="0070C0"/>
                </a:solidFill>
              </a:rPr>
              <a:t>, false</a:t>
            </a:r>
            <a:r>
              <a:rPr lang="ko-KR" altLang="en-US" sz="1400" dirty="0" smtClean="0">
                <a:solidFill>
                  <a:srgbClr val="0070C0"/>
                </a:solidFill>
              </a:rPr>
              <a:t>이면 반복 종료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70C0"/>
                </a:solidFill>
              </a:rPr>
              <a:t> 반복 조건이 없으면 컴파일 오류</a:t>
            </a:r>
            <a:endParaRPr lang="en-US" altLang="ko-KR" sz="1400" dirty="0" smtClean="0">
              <a:solidFill>
                <a:srgbClr val="0070C0"/>
              </a:solidFill>
            </a:endParaRPr>
          </a:p>
          <a:p>
            <a:pPr>
              <a:buFont typeface="Arial" pitchFamily="34" charset="0"/>
              <a:buChar char="•"/>
            </a:pPr>
            <a:r>
              <a:rPr lang="ko-KR" altLang="en-US" sz="1400" dirty="0" smtClean="0">
                <a:solidFill>
                  <a:srgbClr val="0070C0"/>
                </a:solidFill>
              </a:rPr>
              <a:t> 처음부터 반복조건을 통과한 후 </a:t>
            </a:r>
            <a:r>
              <a:rPr lang="ko-KR" altLang="en-US" sz="1400" dirty="0" err="1" smtClean="0">
                <a:solidFill>
                  <a:srgbClr val="0070C0"/>
                </a:solidFill>
              </a:rPr>
              <a:t>작업문</a:t>
            </a:r>
            <a:r>
              <a:rPr lang="ko-KR" altLang="en-US" sz="1400" dirty="0" smtClean="0">
                <a:solidFill>
                  <a:srgbClr val="0070C0"/>
                </a:solidFill>
              </a:rPr>
              <a:t> 수행</a:t>
            </a:r>
            <a:endParaRPr lang="ko-KR" altLang="en-US" sz="1400" dirty="0">
              <a:solidFill>
                <a:srgbClr val="0070C0"/>
              </a:solidFill>
            </a:endParaRPr>
          </a:p>
        </p:txBody>
      </p:sp>
      <p:sp>
        <p:nvSpPr>
          <p:cNvPr id="28" name="슬라이드 번호 개체 틀 27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8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763688" y="1556792"/>
            <a:ext cx="4804410" cy="308991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34593746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" name="제목 1"/>
          <p:cNvSpPr>
            <a:spLocks noGrp="1"/>
          </p:cNvSpPr>
          <p:nvPr>
            <p:ph type="title"/>
          </p:nvPr>
        </p:nvSpPr>
        <p:spPr>
          <a:xfrm>
            <a:off x="612648" y="228600"/>
            <a:ext cx="8153400" cy="700070"/>
          </a:xfrm>
        </p:spPr>
        <p:txBody>
          <a:bodyPr/>
          <a:lstStyle/>
          <a:p>
            <a:r>
              <a:rPr lang="en-US" altLang="ko-KR" dirty="0" smtClean="0"/>
              <a:t>while</a:t>
            </a:r>
            <a:r>
              <a:rPr lang="ko-KR" altLang="en-US" dirty="0" smtClean="0"/>
              <a:t>문의 실행 과정을 나타내는 순서도</a:t>
            </a:r>
            <a:endParaRPr lang="ko-KR" altLang="en-US" dirty="0"/>
          </a:p>
        </p:txBody>
      </p:sp>
      <p:sp>
        <p:nvSpPr>
          <p:cNvPr id="30" name="슬라이드 번호 개체 틀 29"/>
          <p:cNvSpPr>
            <a:spLocks noGrp="1"/>
          </p:cNvSpPr>
          <p:nvPr>
            <p:ph type="sldNum" sz="quarter" idx="12"/>
          </p:nvPr>
        </p:nvSpPr>
        <p:spPr/>
        <p:txBody>
          <a:bodyPr>
            <a:normAutofit fontScale="85000" lnSpcReduction="20000"/>
          </a:bodyPr>
          <a:lstStyle/>
          <a:p>
            <a:fld id="{1A6BD2C2-3D3B-4E94-BD92-61B02C5F4DEE}" type="slidenum">
              <a:rPr lang="ko-KR" altLang="en-US" smtClean="0"/>
              <a:pPr/>
              <a:t>9</a:t>
            </a:fld>
            <a:endParaRPr lang="ko-KR" altLang="en-US"/>
          </a:p>
        </p:txBody>
      </p:sp>
      <p:pic>
        <p:nvPicPr>
          <p:cNvPr id="2" name="그림 1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115616" y="1844824"/>
            <a:ext cx="6268030" cy="403244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0081491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가을">
  <a:themeElements>
    <a:clrScheme name="가을">
      <a:dk1>
        <a:sysClr val="windowText" lastClr="000000"/>
      </a:dk1>
      <a:lt1>
        <a:sysClr val="window" lastClr="FFFFFF"/>
      </a:lt1>
      <a:dk2>
        <a:srgbClr val="775F55"/>
      </a:dk2>
      <a:lt2>
        <a:srgbClr val="EBDDC3"/>
      </a:lt2>
      <a:accent1>
        <a:srgbClr val="94B6D2"/>
      </a:accent1>
      <a:accent2>
        <a:srgbClr val="DD8047"/>
      </a:accent2>
      <a:accent3>
        <a:srgbClr val="A5AB81"/>
      </a:accent3>
      <a:accent4>
        <a:srgbClr val="D8B25C"/>
      </a:accent4>
      <a:accent5>
        <a:srgbClr val="7BA79D"/>
      </a:accent5>
      <a:accent6>
        <a:srgbClr val="968C8C"/>
      </a:accent6>
      <a:hlink>
        <a:srgbClr val="F7B615"/>
      </a:hlink>
      <a:folHlink>
        <a:srgbClr val="704404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가을">
      <a:fillStyleLst>
        <a:solidFill>
          <a:schemeClr val="phClr"/>
        </a:solidFill>
        <a:solidFill>
          <a:schemeClr val="phClr">
            <a:tint val="50000"/>
          </a:schemeClr>
        </a:solidFill>
        <a:solidFill>
          <a:schemeClr val="phClr"/>
        </a:solidFill>
      </a:fillStyleLst>
      <a:lnStyleLst>
        <a:ln w="10000" cap="flat" cmpd="sng" algn="ctr">
          <a:solidFill>
            <a:schemeClr val="phClr"/>
          </a:solidFill>
          <a:prstDash val="solid"/>
        </a:ln>
        <a:ln w="19050" cap="flat" cmpd="sng" algn="ctr">
          <a:solidFill>
            <a:schemeClr val="phClr"/>
          </a:solidFill>
          <a:prstDash val="solid"/>
        </a:ln>
        <a:ln w="47625" cap="flat" cmpd="dbl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30000" dir="5400000" rotWithShape="0">
              <a:srgbClr val="000000">
                <a:alpha val="45000"/>
              </a:srgbClr>
            </a:outerShdw>
          </a:effectLst>
        </a:effectStyle>
        <a:effectStyle>
          <a:effectLst>
            <a:outerShdw blurRad="38100" dist="25400" dir="5400000" rotWithShape="0">
              <a:srgbClr val="000000">
                <a:alpha val="35000"/>
              </a:srgbClr>
            </a:outerShdw>
          </a:effectLst>
          <a:scene3d>
            <a:camera prst="isometricTopDown" fov="0">
              <a:rot lat="0" lon="0" rev="0"/>
            </a:camera>
            <a:lightRig rig="balanced" dir="t">
              <a:rot lat="0" lon="0" rev="13800000"/>
            </a:lightRig>
          </a:scene3d>
          <a:sp3d extrusionH="12700" prstMaterial="plastic">
            <a:bevelT w="38100" h="25400" prst="softRound"/>
            <a:contourClr>
              <a:schemeClr val="phClr"/>
            </a:contourClr>
          </a:sp3d>
        </a:effectStyle>
      </a:effectStyleLst>
      <a:bgFillStyleLst>
        <a:solidFill>
          <a:schemeClr val="phClr"/>
        </a:solidFill>
        <a:blipFill>
          <a:blip xmlns:r="http://schemas.openxmlformats.org/officeDocument/2006/relationships" r:embed="rId1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  <a:blipFill>
          <a:blip xmlns:r="http://schemas.openxmlformats.org/officeDocument/2006/relationships" r:embed="rId2">
            <a:duotone>
              <a:schemeClr val="phClr">
                <a:shade val="90000"/>
                <a:satMod val="140000"/>
              </a:schemeClr>
              <a:schemeClr val="phClr">
                <a:satMod val="120000"/>
              </a:schemeClr>
            </a:duotone>
          </a:blip>
          <a:tile tx="0" ty="0" sx="100000" sy="100000" flip="none" algn="tl"/>
        </a:blip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테마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맑은 고딕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Median</Template>
  <TotalTime>3112</TotalTime>
  <Words>2002</Words>
  <Application>Microsoft Office PowerPoint</Application>
  <PresentationFormat>화면 슬라이드 쇼(4:3)</PresentationFormat>
  <Paragraphs>701</Paragraphs>
  <Slides>47</Slides>
  <Notes>5</Notes>
  <HiddenSlides>0</HiddenSlides>
  <MMClips>0</MMClips>
  <ScaleCrop>false</ScaleCrop>
  <HeadingPairs>
    <vt:vector size="4" baseType="variant">
      <vt:variant>
        <vt:lpstr>테마</vt:lpstr>
      </vt:variant>
      <vt:variant>
        <vt:i4>1</vt:i4>
      </vt:variant>
      <vt:variant>
        <vt:lpstr>슬라이드 제목</vt:lpstr>
      </vt:variant>
      <vt:variant>
        <vt:i4>47</vt:i4>
      </vt:variant>
    </vt:vector>
  </HeadingPairs>
  <TitlesOfParts>
    <vt:vector size="48" baseType="lpstr">
      <vt:lpstr>가을</vt:lpstr>
      <vt:lpstr>PowerPoint 프레젠테이션</vt:lpstr>
      <vt:lpstr>반복문의 특징</vt:lpstr>
      <vt:lpstr>for 문의 구성</vt:lpstr>
      <vt:lpstr>for 문의 실행 과정을 나타내는 순서도</vt:lpstr>
      <vt:lpstr>for문의 예시</vt:lpstr>
      <vt:lpstr>for문의 특이한 형태</vt:lpstr>
      <vt:lpstr>예제 3-1 : for 문을 이용하여 1부터 10까지 합 출력</vt:lpstr>
      <vt:lpstr>while 문의 구성</vt:lpstr>
      <vt:lpstr>while문의 실행 과정을 나타내는 순서도</vt:lpstr>
      <vt:lpstr>예제 3-2 : -1이 입력될 때까지 입력된 수의 평균 구하기</vt:lpstr>
      <vt:lpstr>do-while 문의 구성</vt:lpstr>
      <vt:lpstr>do-while문의 실행 과정을 나타내는 순서도</vt:lpstr>
      <vt:lpstr>예제 3-3 : a-z까지 출력</vt:lpstr>
      <vt:lpstr>중첩 반복</vt:lpstr>
      <vt:lpstr>예제 3-4 : 2중 중첩을 이용한 구구단</vt:lpstr>
      <vt:lpstr>continue문</vt:lpstr>
      <vt:lpstr>예제 3-5 : continue 문을 이용하여 양수 합 구하기</vt:lpstr>
      <vt:lpstr>break문</vt:lpstr>
      <vt:lpstr>예제 3-6 : break 문을 이용하여 while 문 벗어나기</vt:lpstr>
      <vt:lpstr>배열이란?</vt:lpstr>
      <vt:lpstr>자바 배열의 필요성과 모양</vt:lpstr>
      <vt:lpstr>일차원 배열 만들기</vt:lpstr>
      <vt:lpstr>레퍼런스 변수와 배열</vt:lpstr>
      <vt:lpstr>배열을 초기화하면서 생성한 결과</vt:lpstr>
      <vt:lpstr>배열 인덱스와 원소 접근</vt:lpstr>
      <vt:lpstr>레퍼런스 치환과 배열 공유</vt:lpstr>
      <vt:lpstr>예제 3-7 : 배열에 입력받은 수 중 제일큰수 찾기</vt:lpstr>
      <vt:lpstr>배열의 크기, length 필드</vt:lpstr>
      <vt:lpstr>예제 3-8 : 배열 원소의 평균 구하기</vt:lpstr>
      <vt:lpstr>배열과 for-each 문</vt:lpstr>
      <vt:lpstr>예제 3-9 : for-each 문 활용</vt:lpstr>
      <vt:lpstr>메소드에서 배열 리턴</vt:lpstr>
      <vt:lpstr>배열 리턴 과정</vt:lpstr>
      <vt:lpstr>예제 3-12 : 배열 리턴</vt:lpstr>
      <vt:lpstr>main() 메소드</vt:lpstr>
      <vt:lpstr>main(string [] args) 메소드의 인자 전달</vt:lpstr>
      <vt:lpstr>이클립스에서 main() 메소드의 인자전달</vt:lpstr>
      <vt:lpstr>예제 3-13 : main()에서 명령행 인자의 합 계산</vt:lpstr>
      <vt:lpstr>자바의 예외 처리</vt:lpstr>
      <vt:lpstr>예제 3-14 : 0으로 나누기 예외 발생으로 프로그램이 강제 종료되는 경우</vt:lpstr>
      <vt:lpstr>예외 처리, try-catch-finally 문</vt:lpstr>
      <vt:lpstr>예외에 따른 제어의 흐름</vt:lpstr>
      <vt:lpstr>자바의 예외 클래스</vt:lpstr>
      <vt:lpstr>예제 3-15 : 0으로 나눌 때 발생하는 ArithmeticException 예외 처리</vt:lpstr>
      <vt:lpstr>예제 3-16 : 범위를 벗어난 배열의 접근</vt:lpstr>
      <vt:lpstr>예제 3-17 : 입력오류시발생하는 예외(InputMismatchException)</vt:lpstr>
      <vt:lpstr>예제 3-18 : 정수가 아닌 문자열을 정수로 변환할 때 예외 발생(NumberFormatException)</vt:lpstr>
    </vt:vector>
  </TitlesOfParts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프레젠테이션</dc:title>
  <dc:creator>Kitae</dc:creator>
  <cp:lastModifiedBy>Woong Jin Han</cp:lastModifiedBy>
  <cp:revision>181</cp:revision>
  <dcterms:created xsi:type="dcterms:W3CDTF">2011-08-27T14:53:28Z</dcterms:created>
  <dcterms:modified xsi:type="dcterms:W3CDTF">2018-08-14T21:38:22Z</dcterms:modified>
</cp:coreProperties>
</file>

<file path=docProps/thumbnail.jpeg>
</file>